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heme/theme3.xml" ContentType="application/vnd.openxmlformats-officedocument.theme+xml"/>
  <Override PartName="/ppt/tags/tag43.xml" ContentType="application/vnd.openxmlformats-officedocument.presentationml.tags+xml"/>
  <Override PartName="/ppt/notesSlides/notesSlide1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7" r:id="rId2"/>
  </p:sldMasterIdLst>
  <p:notesMasterIdLst>
    <p:notesMasterId r:id="rId5"/>
  </p:notesMasterIdLst>
  <p:sldIdLst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8A928-9D30-4F7B-B636-9E19669296A6}" type="datetimeFigureOut">
              <a:rPr lang="de-DE" smtClean="0"/>
              <a:t>25.01.2012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7237D3-FF47-4E68-AA19-8432D5FCF1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4872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Hier sind</a:t>
            </a:r>
            <a:r>
              <a:rPr lang="de-DE" baseline="0" dirty="0" smtClean="0"/>
              <a:t> die Farbverläufe schön, die hätte ich gern auch in den folgenden Tabellen, ist mir ein Rätsel warum das nicht klappt…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30B53-EB8F-4C1B-8E29-39A3A8F11F31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4013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30B53-EB8F-4C1B-8E29-39A3A8F11F31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4033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5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4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4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4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0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ck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0250" y="3208892"/>
            <a:ext cx="8064000" cy="648000"/>
          </a:xfrm>
        </p:spPr>
        <p:txBody>
          <a:bodyPr lIns="90000">
            <a:noAutofit/>
          </a:bodyPr>
          <a:lstStyle>
            <a:lvl1pPr marL="0" indent="0" algn="l">
              <a:spcBef>
                <a:spcPts val="336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539750" y="1982788"/>
            <a:ext cx="8064000" cy="864000"/>
          </a:xfrm>
        </p:spPr>
        <p:txBody>
          <a:bodyPr lIns="90000" tIns="46800" rIns="90000" bIns="46800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250" y="4508500"/>
            <a:ext cx="8064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Autor durch Klicken hinzufügen</a:t>
            </a:r>
            <a:endParaRPr lang="de-DE" dirty="0"/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39750" y="5732825"/>
            <a:ext cx="8064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 baseline="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Ort, Datum durch Klicken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402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6FCCD94-B6E9-4879-9F52-A360449709DF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Gerade Verbindung 9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2018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4M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000" y="1620000"/>
            <a:ext cx="8064000" cy="576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0000" y="2520000"/>
            <a:ext cx="8064000" cy="288000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643063" y="6643688"/>
            <a:ext cx="947737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F868E7-27B3-4A98-8FED-D49A025AE96F}" type="datetimeFigureOut">
              <a:rPr lang="de-DE" smtClean="0"/>
              <a:t>25.01.2012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643688"/>
            <a:ext cx="1233488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CCD94-B6E9-4879-9F52-A360449709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1469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1643063" y="6643688"/>
            <a:ext cx="947737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F868E7-27B3-4A98-8FED-D49A025AE96F}" type="datetimeFigureOut">
              <a:rPr lang="de-DE" smtClean="0"/>
              <a:t>25.01.2012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643688"/>
            <a:ext cx="1233488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CCD94-B6E9-4879-9F52-A360449709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4596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2672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bg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3703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9_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9313010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ck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0250" y="3208892"/>
            <a:ext cx="8064000" cy="648000"/>
          </a:xfrm>
        </p:spPr>
        <p:txBody>
          <a:bodyPr lIns="90000">
            <a:noAutofit/>
          </a:bodyPr>
          <a:lstStyle>
            <a:lvl1pPr marL="0" indent="0" algn="l">
              <a:spcBef>
                <a:spcPts val="336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539750" y="1982788"/>
            <a:ext cx="8064000" cy="864000"/>
          </a:xfrm>
        </p:spPr>
        <p:txBody>
          <a:bodyPr lIns="90000" tIns="46800" rIns="90000" bIns="46800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250" y="4508500"/>
            <a:ext cx="8064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Autor durch Klicken hinzufügen</a:t>
            </a:r>
            <a:endParaRPr lang="de-DE" dirty="0"/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39750" y="5732825"/>
            <a:ext cx="8064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 baseline="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Ort, Datum durch Klicken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97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2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CCD94-B6E9-4879-9F52-A360449709DF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Gerade Verbindung 6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ohn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100" y="1987200"/>
            <a:ext cx="3816000" cy="4104000"/>
          </a:xfrm>
          <a:noFill/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250" y="1987200"/>
            <a:ext cx="3816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ohne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40100" y="2276475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100" y="1988475"/>
            <a:ext cx="3816000" cy="288000"/>
          </a:xfrm>
          <a:noFill/>
        </p:spPr>
        <p:txBody>
          <a:bodyPr lIns="72000" tIns="46800" bIns="46800" anchor="ctr" anchorCtr="0"/>
          <a:lstStyle>
            <a:lvl1pPr marL="0" indent="0">
              <a:spcBef>
                <a:spcPts val="833"/>
              </a:spcBef>
              <a:buNone/>
              <a:defRPr sz="1600" b="1">
                <a:solidFill>
                  <a:schemeClr val="accent3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7900" y="1988475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0" name="Inhaltsplatzhalter 18"/>
          <p:cNvSpPr>
            <a:spLocks noGrp="1"/>
          </p:cNvSpPr>
          <p:nvPr>
            <p:ph sz="quarter" idx="21"/>
            <p:custDataLst>
              <p:tags r:id="rId3"/>
            </p:custDataLst>
          </p:nvPr>
        </p:nvSpPr>
        <p:spPr>
          <a:xfrm>
            <a:off x="4788000" y="2275200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mit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38454" y="2276419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000" y="1985761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8000" y="1985761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000" y="2276419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cxnSp>
        <p:nvCxnSpPr>
          <p:cNvPr id="22" name="Gerade Verbindung 21"/>
          <p:cNvCxnSpPr/>
          <p:nvPr/>
        </p:nvCxnSpPr>
        <p:spPr>
          <a:xfrm>
            <a:off x="540000" y="2275200"/>
            <a:ext cx="3816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4788000" y="2275200"/>
            <a:ext cx="3816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mit Rah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100" y="1988475"/>
            <a:ext cx="3816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lIns="72000" tIns="46800" bIns="46800" anchor="ctr" anchorCtr="0"/>
          <a:lstStyle>
            <a:lvl1pPr>
              <a:buNone/>
              <a:defRPr sz="1600" b="1">
                <a:solidFill>
                  <a:schemeClr val="bg2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7900" y="1988475"/>
            <a:ext cx="3816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72000" tIns="46800" rIns="91440" bIns="46800" rtlCol="0" anchor="ctr" anchorCtr="0">
            <a:noAutofit/>
          </a:bodyPr>
          <a:lstStyle>
            <a:lvl1pPr>
              <a:buNone/>
              <a:defRPr lang="de-DE" sz="1600" b="1" kern="12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180000" lvl="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100" y="2276475"/>
            <a:ext cx="3816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250" y="2276475"/>
            <a:ext cx="3816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3" name="Textfeld 2"/>
          <p:cNvSpPr txBox="1"/>
          <p:nvPr userDrawn="1"/>
        </p:nvSpPr>
        <p:spPr>
          <a:xfrm>
            <a:off x="323528" y="6453336"/>
            <a:ext cx="5256584" cy="144016"/>
          </a:xfrm>
          <a:prstGeom prst="rect">
            <a:avLst/>
          </a:prstGeom>
          <a:noFill/>
        </p:spPr>
        <p:txBody>
          <a:bodyPr wrap="square" lIns="72000" rIns="72000" rtlCol="0">
            <a:noAutofit/>
          </a:bodyPr>
          <a:lstStyle/>
          <a:p>
            <a:pPr>
              <a:buSzPct val="90000"/>
            </a:pPr>
            <a:r>
              <a:rPr lang="de-DE" sz="1100" dirty="0" smtClean="0"/>
              <a:t>© </a:t>
            </a:r>
            <a:r>
              <a:rPr lang="de-DE" sz="1100" dirty="0" err="1" smtClean="0"/>
              <a:t>Strategy</a:t>
            </a:r>
            <a:r>
              <a:rPr lang="de-DE" sz="1100" baseline="0" dirty="0" smtClean="0"/>
              <a:t> </a:t>
            </a:r>
            <a:r>
              <a:rPr lang="de-DE" sz="1100" baseline="0" dirty="0" err="1" smtClean="0"/>
              <a:t>Compass</a:t>
            </a:r>
            <a:r>
              <a:rPr lang="de-DE" sz="1100" baseline="0" dirty="0" smtClean="0"/>
              <a:t> GmbH – erstellt mit </a:t>
            </a:r>
            <a:r>
              <a:rPr lang="de-DE" sz="1100" baseline="0" dirty="0" err="1" smtClean="0"/>
              <a:t>QuickSlide</a:t>
            </a:r>
            <a:r>
              <a:rPr lang="de-DE" sz="1100" baseline="0" dirty="0" smtClean="0"/>
              <a:t> Professional</a:t>
            </a:r>
            <a:endParaRPr lang="de-DE" sz="1100" dirty="0" smtClean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402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323528" y="6453336"/>
            <a:ext cx="5256584" cy="144016"/>
          </a:xfrm>
          <a:prstGeom prst="rect">
            <a:avLst/>
          </a:prstGeom>
          <a:noFill/>
        </p:spPr>
        <p:txBody>
          <a:bodyPr wrap="square" lIns="72000" rIns="72000" rtlCol="0">
            <a:noAutofit/>
          </a:bodyPr>
          <a:lstStyle/>
          <a:p>
            <a:pPr>
              <a:buSzPct val="90000"/>
            </a:pPr>
            <a:r>
              <a:rPr lang="de-DE" sz="1100" dirty="0" smtClean="0"/>
              <a:t>© </a:t>
            </a:r>
            <a:r>
              <a:rPr lang="de-DE" sz="1100" dirty="0" err="1" smtClean="0"/>
              <a:t>Strategy</a:t>
            </a:r>
            <a:r>
              <a:rPr lang="de-DE" sz="1100" baseline="0" dirty="0" smtClean="0"/>
              <a:t> </a:t>
            </a:r>
            <a:r>
              <a:rPr lang="de-DE" sz="1100" baseline="0" dirty="0" err="1" smtClean="0"/>
              <a:t>Compass</a:t>
            </a:r>
            <a:r>
              <a:rPr lang="de-DE" sz="1100" baseline="0" dirty="0" smtClean="0"/>
              <a:t> GmbH – erstellt mit </a:t>
            </a:r>
            <a:r>
              <a:rPr lang="de-DE" sz="1100" baseline="0" dirty="0" err="1" smtClean="0"/>
              <a:t>QuickSlide</a:t>
            </a:r>
            <a:r>
              <a:rPr lang="de-DE" sz="1100" baseline="0" dirty="0" smtClean="0"/>
              <a:t> Professional</a:t>
            </a:r>
            <a:endParaRPr lang="de-DE" sz="1100" dirty="0" smtClean="0"/>
          </a:p>
        </p:txBody>
      </p:sp>
    </p:spTree>
    <p:extLst>
      <p:ext uri="{BB962C8B-B14F-4D97-AF65-F5344CB8AC3E}">
        <p14:creationId xmlns:p14="http://schemas.microsoft.com/office/powerpoint/2010/main" val="3082018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2672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bg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323528" y="6453336"/>
            <a:ext cx="5256584" cy="144016"/>
          </a:xfrm>
          <a:prstGeom prst="rect">
            <a:avLst/>
          </a:prstGeom>
          <a:noFill/>
        </p:spPr>
        <p:txBody>
          <a:bodyPr wrap="square" lIns="72000" rIns="72000" rtlCol="0">
            <a:noAutofit/>
          </a:bodyPr>
          <a:lstStyle/>
          <a:p>
            <a:pPr>
              <a:buSzPct val="90000"/>
            </a:pPr>
            <a:r>
              <a:rPr lang="de-DE" sz="1100" dirty="0" smtClean="0"/>
              <a:t>© </a:t>
            </a:r>
            <a:r>
              <a:rPr lang="de-DE" sz="1100" dirty="0" err="1" smtClean="0"/>
              <a:t>Strategy</a:t>
            </a:r>
            <a:r>
              <a:rPr lang="de-DE" sz="1100" baseline="0" dirty="0" smtClean="0"/>
              <a:t> </a:t>
            </a:r>
            <a:r>
              <a:rPr lang="de-DE" sz="1100" baseline="0" dirty="0" err="1" smtClean="0"/>
              <a:t>Compass</a:t>
            </a:r>
            <a:r>
              <a:rPr lang="de-DE" sz="1100" baseline="0" dirty="0" smtClean="0"/>
              <a:t> GmbH – erstellt mit </a:t>
            </a:r>
            <a:r>
              <a:rPr lang="de-DE" sz="1100" baseline="0" dirty="0" err="1" smtClean="0"/>
              <a:t>QuickSlide</a:t>
            </a:r>
            <a:r>
              <a:rPr lang="de-DE" sz="1100" baseline="0" dirty="0" smtClean="0"/>
              <a:t> Professional</a:t>
            </a:r>
            <a:endParaRPr lang="de-DE" sz="1100" dirty="0" smtClean="0"/>
          </a:p>
        </p:txBody>
      </p:sp>
    </p:spTree>
    <p:extLst>
      <p:ext uri="{BB962C8B-B14F-4D97-AF65-F5344CB8AC3E}">
        <p14:creationId xmlns:p14="http://schemas.microsoft.com/office/powerpoint/2010/main" val="30837037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9_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323528" y="6453336"/>
            <a:ext cx="5256584" cy="144016"/>
          </a:xfrm>
          <a:prstGeom prst="rect">
            <a:avLst/>
          </a:prstGeom>
          <a:noFill/>
        </p:spPr>
        <p:txBody>
          <a:bodyPr wrap="square" lIns="72000" rIns="72000" rtlCol="0">
            <a:noAutofit/>
          </a:bodyPr>
          <a:lstStyle/>
          <a:p>
            <a:pPr>
              <a:buSzPct val="90000"/>
            </a:pPr>
            <a:r>
              <a:rPr lang="de-DE" sz="1100" dirty="0" smtClean="0"/>
              <a:t>© </a:t>
            </a:r>
            <a:r>
              <a:rPr lang="de-DE" sz="1100" dirty="0" err="1" smtClean="0"/>
              <a:t>Strategy</a:t>
            </a:r>
            <a:r>
              <a:rPr lang="de-DE" sz="1100" baseline="0" dirty="0" smtClean="0"/>
              <a:t> </a:t>
            </a:r>
            <a:r>
              <a:rPr lang="de-DE" sz="1100" baseline="0" dirty="0" err="1" smtClean="0"/>
              <a:t>Compass</a:t>
            </a:r>
            <a:r>
              <a:rPr lang="de-DE" sz="1100" baseline="0" dirty="0" smtClean="0"/>
              <a:t> GmbH – erstellt mit </a:t>
            </a:r>
            <a:r>
              <a:rPr lang="de-DE" sz="1100" baseline="0" dirty="0" err="1" smtClean="0"/>
              <a:t>QuickSlide</a:t>
            </a:r>
            <a:r>
              <a:rPr lang="de-DE" sz="1100" baseline="0" dirty="0" smtClean="0"/>
              <a:t> Professional</a:t>
            </a:r>
            <a:endParaRPr lang="de-DE" sz="1100" dirty="0" smtClean="0"/>
          </a:p>
        </p:txBody>
      </p:sp>
    </p:spTree>
    <p:extLst>
      <p:ext uri="{BB962C8B-B14F-4D97-AF65-F5344CB8AC3E}">
        <p14:creationId xmlns:p14="http://schemas.microsoft.com/office/powerpoint/2010/main" val="4293130108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6FCCD94-B6E9-4879-9F52-A360449709DF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Gerade Verbindung 8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97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FCCD94-B6E9-4879-9F52-A360449709DF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Gerade Verbindung 7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2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6FCCD94-B6E9-4879-9F52-A360449709DF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Gerade Verbindung 9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ohn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100" y="1987200"/>
            <a:ext cx="3816000" cy="4104000"/>
          </a:xfrm>
          <a:noFill/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250" y="1987200"/>
            <a:ext cx="3816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E6FCCD94-B6E9-4879-9F52-A360449709DF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Gerade Verbindung 9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ohne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40100" y="2276475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100" y="1988475"/>
            <a:ext cx="3816000" cy="288000"/>
          </a:xfrm>
          <a:noFill/>
        </p:spPr>
        <p:txBody>
          <a:bodyPr lIns="72000" tIns="46800" bIns="46800" anchor="ctr" anchorCtr="0"/>
          <a:lstStyle>
            <a:lvl1pPr marL="0" indent="0">
              <a:spcBef>
                <a:spcPts val="833"/>
              </a:spcBef>
              <a:buNone/>
              <a:defRPr sz="1600" b="1">
                <a:solidFill>
                  <a:schemeClr val="accent3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7900" y="1988475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0" name="Inhaltsplatzhalter 18"/>
          <p:cNvSpPr>
            <a:spLocks noGrp="1"/>
          </p:cNvSpPr>
          <p:nvPr>
            <p:ph sz="quarter" idx="21"/>
            <p:custDataLst>
              <p:tags r:id="rId3"/>
            </p:custDataLst>
          </p:nvPr>
        </p:nvSpPr>
        <p:spPr>
          <a:xfrm>
            <a:off x="4788000" y="2275200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6FCCD94-B6E9-4879-9F52-A360449709DF}" type="slidenum">
              <a:rPr lang="de-DE" smtClean="0"/>
              <a:t>‹Nr.›</a:t>
            </a:fld>
            <a:endParaRPr lang="de-DE"/>
          </a:p>
        </p:txBody>
      </p:sp>
      <p:cxnSp>
        <p:nvCxnSpPr>
          <p:cNvPr id="14" name="Gerade Verbindung 13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mit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38454" y="2276419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000" y="1985761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8000" y="1985761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000" y="2276419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6FCCD94-B6E9-4879-9F52-A360449709DF}" type="slidenum">
              <a:rPr lang="de-DE" smtClean="0"/>
              <a:t>‹Nr.›</a:t>
            </a:fld>
            <a:endParaRPr lang="de-DE"/>
          </a:p>
        </p:txBody>
      </p:sp>
      <p:cxnSp>
        <p:nvCxnSpPr>
          <p:cNvPr id="14" name="Gerade Verbindung 13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540000" y="2275200"/>
            <a:ext cx="3816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4788000" y="2275200"/>
            <a:ext cx="3816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mit Rah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6FCCD94-B6E9-4879-9F52-A360449709DF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100" y="1988475"/>
            <a:ext cx="3816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lIns="72000" tIns="46800" bIns="46800" anchor="ctr" anchorCtr="0"/>
          <a:lstStyle>
            <a:lvl1pPr>
              <a:buNone/>
              <a:defRPr sz="1600" b="1">
                <a:solidFill>
                  <a:schemeClr val="bg2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7900" y="1988475"/>
            <a:ext cx="3816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72000" tIns="46800" rIns="91440" bIns="46800" rtlCol="0" anchor="ctr" anchorCtr="0">
            <a:noAutofit/>
          </a:bodyPr>
          <a:lstStyle>
            <a:lvl1pPr>
              <a:buNone/>
              <a:defRPr lang="de-DE" sz="1600" b="1" kern="12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180000" lvl="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100" y="2276475"/>
            <a:ext cx="3816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250" y="2276475"/>
            <a:ext cx="3816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ags" Target="../tags/tag23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ags" Target="../tags/tag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/>
          <p:cNvGrpSpPr/>
          <p:nvPr>
            <p:custDataLst>
              <p:tags r:id="rId16"/>
            </p:custDataLst>
          </p:nvPr>
        </p:nvGrpSpPr>
        <p:grpSpPr>
          <a:xfrm>
            <a:off x="0" y="0"/>
            <a:ext cx="9151200" cy="6865200"/>
            <a:chOff x="-3600" y="-3600"/>
            <a:chExt cx="9151200" cy="6865200"/>
          </a:xfrm>
        </p:grpSpPr>
        <p:cxnSp>
          <p:nvCxnSpPr>
            <p:cNvPr id="8" name="Gerade Verbindung 7"/>
            <p:cNvCxnSpPr/>
            <p:nvPr/>
          </p:nvCxnSpPr>
          <p:spPr>
            <a:xfrm>
              <a:off x="0" y="331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8"/>
            <p:cNvCxnSpPr/>
            <p:nvPr/>
          </p:nvCxnSpPr>
          <p:spPr>
            <a:xfrm>
              <a:off x="0" y="619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/>
            <p:cNvCxnSpPr/>
            <p:nvPr/>
          </p:nvCxnSpPr>
          <p:spPr>
            <a:xfrm>
              <a:off x="-3600" y="198424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/>
            <p:cNvCxnSpPr/>
            <p:nvPr/>
          </p:nvCxnSpPr>
          <p:spPr>
            <a:xfrm>
              <a:off x="0" y="227647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/>
            <p:cNvCxnSpPr/>
            <p:nvPr/>
          </p:nvCxnSpPr>
          <p:spPr>
            <a:xfrm>
              <a:off x="-3600" y="3857628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/>
          </p:nvCxnSpPr>
          <p:spPr>
            <a:xfrm>
              <a:off x="-3600" y="45085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/>
          </p:nvCxnSpPr>
          <p:spPr>
            <a:xfrm>
              <a:off x="-3600" y="4221163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/>
            <p:cNvCxnSpPr/>
            <p:nvPr/>
          </p:nvCxnSpPr>
          <p:spPr>
            <a:xfrm>
              <a:off x="0" y="609282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/>
          </p:nvCxnSpPr>
          <p:spPr>
            <a:xfrm>
              <a:off x="540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>
            <a:xfrm>
              <a:off x="4356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/>
            <p:nvPr/>
          </p:nvCxnSpPr>
          <p:spPr>
            <a:xfrm>
              <a:off x="4572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>
            <a:xfrm>
              <a:off x="4788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>
            <a:xfrm>
              <a:off x="8604250" y="-360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900000"/>
            <a:ext cx="8064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539750" y="1988825"/>
            <a:ext cx="8064000" cy="4104000"/>
          </a:xfrm>
          <a:prstGeom prst="rect">
            <a:avLst/>
          </a:prstGeom>
          <a:noFill/>
        </p:spPr>
        <p:txBody>
          <a:bodyPr vert="horz" lIns="72000" tIns="45720" rIns="91440" bIns="45720" rtlCol="0">
            <a:no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25" name="Foliennummernplatzhalter 24"/>
          <p:cNvSpPr>
            <a:spLocks noGrp="1"/>
          </p:cNvSpPr>
          <p:nvPr>
            <p:ph type="sldNum" sz="quarter" idx="4"/>
          </p:nvPr>
        </p:nvSpPr>
        <p:spPr>
          <a:xfrm>
            <a:off x="8604000" y="6652800"/>
            <a:ext cx="432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6FCCD94-B6E9-4879-9F52-A360449709DF}" type="slidenum">
              <a:rPr lang="de-DE" smtClean="0"/>
              <a:t>‹Nr.›</a:t>
            </a:fld>
            <a:endParaRPr lang="de-DE"/>
          </a:p>
        </p:txBody>
      </p:sp>
      <p:cxnSp>
        <p:nvCxnSpPr>
          <p:cNvPr id="37" name="Gerade Verbindung 36"/>
          <p:cNvCxnSpPr/>
          <p:nvPr/>
        </p:nvCxnSpPr>
        <p:spPr>
          <a:xfrm>
            <a:off x="0" y="720000"/>
            <a:ext cx="914400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5" y="332438"/>
            <a:ext cx="1420131" cy="2986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Wingdings" pitchFamily="2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 hidden="1"/>
          <p:cNvGrpSpPr/>
          <p:nvPr>
            <p:custDataLst>
              <p:tags r:id="rId14"/>
            </p:custDataLst>
          </p:nvPr>
        </p:nvGrpSpPr>
        <p:grpSpPr>
          <a:xfrm>
            <a:off x="0" y="0"/>
            <a:ext cx="9151200" cy="6865200"/>
            <a:chOff x="-3600" y="-3600"/>
            <a:chExt cx="9151200" cy="6865200"/>
          </a:xfrm>
        </p:grpSpPr>
        <p:cxnSp>
          <p:nvCxnSpPr>
            <p:cNvPr id="8" name="Gerade Verbindung 7" hidden="1"/>
            <p:cNvCxnSpPr/>
            <p:nvPr/>
          </p:nvCxnSpPr>
          <p:spPr>
            <a:xfrm>
              <a:off x="0" y="331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8" hidden="1"/>
            <p:cNvCxnSpPr/>
            <p:nvPr/>
          </p:nvCxnSpPr>
          <p:spPr>
            <a:xfrm>
              <a:off x="0" y="619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 hidden="1"/>
            <p:cNvCxnSpPr/>
            <p:nvPr/>
          </p:nvCxnSpPr>
          <p:spPr>
            <a:xfrm>
              <a:off x="-3600" y="198424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 hidden="1"/>
            <p:cNvCxnSpPr/>
            <p:nvPr/>
          </p:nvCxnSpPr>
          <p:spPr>
            <a:xfrm>
              <a:off x="0" y="227647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 hidden="1"/>
            <p:cNvCxnSpPr/>
            <p:nvPr/>
          </p:nvCxnSpPr>
          <p:spPr>
            <a:xfrm>
              <a:off x="-3600" y="3857628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 hidden="1"/>
            <p:cNvCxnSpPr/>
            <p:nvPr/>
          </p:nvCxnSpPr>
          <p:spPr>
            <a:xfrm>
              <a:off x="-3600" y="45085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 hidden="1"/>
            <p:cNvCxnSpPr/>
            <p:nvPr/>
          </p:nvCxnSpPr>
          <p:spPr>
            <a:xfrm>
              <a:off x="-3600" y="4221163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 hidden="1"/>
            <p:cNvCxnSpPr/>
            <p:nvPr/>
          </p:nvCxnSpPr>
          <p:spPr>
            <a:xfrm>
              <a:off x="0" y="609282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 hidden="1"/>
            <p:cNvCxnSpPr/>
            <p:nvPr/>
          </p:nvCxnSpPr>
          <p:spPr>
            <a:xfrm>
              <a:off x="540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 hidden="1"/>
            <p:cNvCxnSpPr/>
            <p:nvPr/>
          </p:nvCxnSpPr>
          <p:spPr>
            <a:xfrm>
              <a:off x="4356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 hidden="1"/>
            <p:cNvCxnSpPr/>
            <p:nvPr/>
          </p:nvCxnSpPr>
          <p:spPr>
            <a:xfrm>
              <a:off x="4572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 hidden="1"/>
            <p:cNvCxnSpPr/>
            <p:nvPr/>
          </p:nvCxnSpPr>
          <p:spPr>
            <a:xfrm>
              <a:off x="4788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 hidden="1"/>
            <p:cNvCxnSpPr/>
            <p:nvPr/>
          </p:nvCxnSpPr>
          <p:spPr>
            <a:xfrm>
              <a:off x="8604250" y="-360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900000"/>
            <a:ext cx="8064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539750" y="1988825"/>
            <a:ext cx="8064000" cy="4104000"/>
          </a:xfrm>
          <a:prstGeom prst="rect">
            <a:avLst/>
          </a:prstGeom>
          <a:noFill/>
        </p:spPr>
        <p:txBody>
          <a:bodyPr vert="horz" lIns="72000" tIns="45720" rIns="91440" bIns="45720" rtlCol="0">
            <a:no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cxnSp>
        <p:nvCxnSpPr>
          <p:cNvPr id="37" name="Gerade Verbindung 36"/>
          <p:cNvCxnSpPr/>
          <p:nvPr/>
        </p:nvCxnSpPr>
        <p:spPr>
          <a:xfrm>
            <a:off x="0" y="720000"/>
            <a:ext cx="914400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Wingdings" pitchFamily="2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5.xml"/><Relationship Id="rId1" Type="http://schemas.openxmlformats.org/officeDocument/2006/relationships/tags" Target="../tags/tag4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tags" Target="../tags/tag46.xml"/><Relationship Id="rId7" Type="http://schemas.openxmlformats.org/officeDocument/2006/relationships/tags" Target="../tags/tag50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Relationship Id="rId9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Nutzwertanalyse: Beispiel</a:t>
            </a:r>
            <a:endParaRPr lang="de-DE" dirty="0"/>
          </a:p>
        </p:txBody>
      </p:sp>
      <p:graphicFrame>
        <p:nvGraphicFramePr>
          <p:cNvPr id="5" name="Group 3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8973241"/>
              </p:ext>
            </p:extLst>
          </p:nvPr>
        </p:nvGraphicFramePr>
        <p:xfrm>
          <a:off x="539698" y="1996549"/>
          <a:ext cx="8064603" cy="3669713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327909"/>
                <a:gridCol w="2327910"/>
                <a:gridCol w="681756"/>
                <a:gridCol w="681758"/>
                <a:gridCol w="681756"/>
                <a:gridCol w="681758"/>
                <a:gridCol w="681756"/>
              </a:tblGrid>
              <a:tr h="28538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Komponenten der Branchenstruktur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Betrachtungs-         </a:t>
                      </a:r>
                      <a:r>
                        <a:rPr kumimoji="0" 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zeitpunkt</a:t>
                      </a: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Ausprägung</a:t>
                      </a: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538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1: Sehr unattraktiv                      5: sehr attraktiv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2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538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2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2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2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2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2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27760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Verhandlungsmacht der Lieferanten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Heute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18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5 Jahren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0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Verhandlungsmacht der Kunden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Heute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5574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5 Jahren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7760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Bedrohung durch neue 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Wettbewerber</a:t>
                      </a: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Heute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3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5 Jahren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0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Bedrohung durch Ersatzprodukte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Heute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5685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5 Jahren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7760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Wettbewerbsintensität der Branche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Heute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5 Jahren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Textfeld 16"/>
          <p:cNvSpPr txBox="1"/>
          <p:nvPr/>
        </p:nvSpPr>
        <p:spPr>
          <a:xfrm>
            <a:off x="584615" y="5771214"/>
            <a:ext cx="8019385" cy="352268"/>
          </a:xfrm>
          <a:prstGeom prst="rect">
            <a:avLst/>
          </a:prstGeom>
          <a:noFill/>
        </p:spPr>
        <p:txBody>
          <a:bodyPr wrap="square" lIns="72000" rIns="72000" rtlCol="0">
            <a:noAutofit/>
          </a:bodyPr>
          <a:lstStyle/>
          <a:p>
            <a:pPr>
              <a:buSzPct val="90000"/>
            </a:pPr>
            <a:r>
              <a:rPr lang="de-DE" sz="1400" b="1" dirty="0" smtClean="0"/>
              <a:t>		         Durchschnitt heute: 3,0	                 Durchschnitt in 5 Jahren: 3,2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203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Branchenstrukturanalyse (Five Forces nach Porter)</a:t>
            </a:r>
            <a:endParaRPr lang="de-DE"/>
          </a:p>
        </p:txBody>
      </p:sp>
      <p:grpSp>
        <p:nvGrpSpPr>
          <p:cNvPr id="16" name="Gruppieren 15"/>
          <p:cNvGrpSpPr/>
          <p:nvPr/>
        </p:nvGrpSpPr>
        <p:grpSpPr>
          <a:xfrm>
            <a:off x="852488" y="1989138"/>
            <a:ext cx="7434262" cy="4094162"/>
            <a:chOff x="852488" y="1989138"/>
            <a:chExt cx="7434262" cy="4094162"/>
          </a:xfrm>
        </p:grpSpPr>
        <p:sp>
          <p:nvSpPr>
            <p:cNvPr id="5" name="Oval 27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1619250" y="2492375"/>
              <a:ext cx="5976938" cy="3311525"/>
            </a:xfrm>
            <a:prstGeom prst="ellipse">
              <a:avLst/>
            </a:prstGeom>
            <a:noFill/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72000" tIns="46800" rIns="90000" bIns="46800" anchor="ctr"/>
            <a:lstStyle/>
            <a:p>
              <a:endParaRPr lang="de-DE"/>
            </a:p>
          </p:txBody>
        </p:sp>
        <p:grpSp>
          <p:nvGrpSpPr>
            <p:cNvPr id="6" name="Gruppieren 5"/>
            <p:cNvGrpSpPr/>
            <p:nvPr/>
          </p:nvGrpSpPr>
          <p:grpSpPr>
            <a:xfrm>
              <a:off x="852488" y="1989138"/>
              <a:ext cx="7434262" cy="4094162"/>
              <a:chOff x="852488" y="1989138"/>
              <a:chExt cx="7434262" cy="4094162"/>
            </a:xfrm>
          </p:grpSpPr>
          <p:sp>
            <p:nvSpPr>
              <p:cNvPr id="7" name="Rectangle 16"/>
              <p:cNvSpPr>
                <a:spLocks noChangeArrowheads="1"/>
              </p:cNvSpPr>
              <p:nvPr>
                <p:custDataLst>
                  <p:tags r:id="rId3"/>
                </p:custDataLst>
              </p:nvPr>
            </p:nvSpPr>
            <p:spPr bwMode="auto">
              <a:xfrm>
                <a:off x="852488" y="3452813"/>
                <a:ext cx="2292350" cy="1176337"/>
              </a:xfrm>
              <a:prstGeom prst="rect">
                <a:avLst/>
              </a:prstGeom>
              <a:ln/>
              <a:ex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72000"/>
              <a:lstStyle/>
              <a:p>
                <a:pPr marL="182563" indent="-182563">
                  <a:buFont typeface="Wingdings" pitchFamily="2" charset="2"/>
                  <a:buNone/>
                </a:pPr>
                <a:r>
                  <a:rPr lang="de-DE" sz="1600" b="1" dirty="0" smtClean="0">
                    <a:solidFill>
                      <a:sysClr val="windowText" lastClr="000000"/>
                    </a:solidFill>
                  </a:rPr>
                  <a:t>Lieferanten</a:t>
                </a:r>
                <a:endParaRPr lang="de-DE" sz="1600" dirty="0">
                  <a:solidFill>
                    <a:sysClr val="windowText" lastClr="000000"/>
                  </a:solidFill>
                </a:endParaRPr>
              </a:p>
              <a:p>
                <a:r>
                  <a:rPr lang="de-DE" sz="1600" dirty="0">
                    <a:solidFill>
                      <a:sysClr val="windowText" lastClr="000000"/>
                    </a:solidFill>
                  </a:rPr>
                  <a:t>Verhandlungsstärke der Lieferanten</a:t>
                </a:r>
                <a:endParaRPr lang="de-DE" sz="1600" b="1" dirty="0">
                  <a:solidFill>
                    <a:sysClr val="windowText" lastClr="000000"/>
                  </a:solidFill>
                </a:endParaRPr>
              </a:p>
              <a:p>
                <a:pPr marL="182563" indent="-182563">
                  <a:buFont typeface="Wingdings" pitchFamily="2" charset="2"/>
                  <a:buNone/>
                </a:pPr>
                <a:endParaRPr lang="de-DE" sz="14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" name="Rectangle 17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5994400" y="3452813"/>
                <a:ext cx="2292350" cy="1176337"/>
              </a:xfrm>
              <a:prstGeom prst="rect">
                <a:avLst/>
              </a:prstGeom>
              <a:ln/>
              <a:ex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72000"/>
              <a:lstStyle/>
              <a:p>
                <a:pPr marL="182563" indent="-182563">
                  <a:buFont typeface="Wingdings" pitchFamily="2" charset="2"/>
                  <a:buNone/>
                </a:pPr>
                <a:r>
                  <a:rPr lang="de-DE" sz="1600" b="1" dirty="0" smtClean="0">
                    <a:solidFill>
                      <a:sysClr val="windowText" lastClr="000000"/>
                    </a:solidFill>
                  </a:rPr>
                  <a:t>Kunden</a:t>
                </a:r>
                <a:endParaRPr lang="de-DE" sz="1600" b="1" dirty="0">
                  <a:solidFill>
                    <a:sysClr val="windowText" lastClr="000000"/>
                  </a:solidFill>
                </a:endParaRPr>
              </a:p>
              <a:p>
                <a:r>
                  <a:rPr lang="de-DE" sz="1600" dirty="0">
                    <a:solidFill>
                      <a:sysClr val="windowText" lastClr="000000"/>
                    </a:solidFill>
                  </a:rPr>
                  <a:t>Verhandlungsmacht der Abnehmer</a:t>
                </a:r>
              </a:p>
              <a:p>
                <a:pPr marL="182563" indent="-182563">
                  <a:buFont typeface="Wingdings" pitchFamily="2" charset="2"/>
                  <a:buNone/>
                </a:pPr>
                <a:endParaRPr lang="de-DE" sz="14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" name="AutoShape 18"/>
              <p:cNvSpPr>
                <a:spLocks noChangeArrowheads="1"/>
              </p:cNvSpPr>
              <p:nvPr/>
            </p:nvSpPr>
            <p:spPr bwMode="auto">
              <a:xfrm rot="5400000">
                <a:off x="4432300" y="3076575"/>
                <a:ext cx="276225" cy="454025"/>
              </a:xfrm>
              <a:prstGeom prst="rightArrow">
                <a:avLst>
                  <a:gd name="adj1" fmla="val 54546"/>
                  <a:gd name="adj2" fmla="val 61495"/>
                </a:avLst>
              </a:prstGeom>
              <a:ln/>
              <a:ex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wrap="none" tIns="25200" bIns="1800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Rectangle 19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3421063" y="4906963"/>
                <a:ext cx="2292350" cy="1176337"/>
              </a:xfrm>
              <a:prstGeom prst="rect">
                <a:avLst/>
              </a:prstGeom>
              <a:ln/>
              <a:ex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72000"/>
              <a:lstStyle/>
              <a:p>
                <a:pPr marL="182563" indent="-182563">
                  <a:buFont typeface="Wingdings" pitchFamily="2" charset="2"/>
                  <a:buNone/>
                </a:pPr>
                <a:r>
                  <a:rPr lang="de-DE" sz="1600" b="1" dirty="0" smtClean="0">
                    <a:solidFill>
                      <a:sysClr val="windowText" lastClr="000000"/>
                    </a:solidFill>
                  </a:rPr>
                  <a:t>Substitutions-</a:t>
                </a:r>
              </a:p>
              <a:p>
                <a:pPr marL="182563" indent="-182563">
                  <a:buFont typeface="Wingdings" pitchFamily="2" charset="2"/>
                  <a:buNone/>
                </a:pPr>
                <a:r>
                  <a:rPr lang="de-DE" sz="1600" b="1" dirty="0" err="1" smtClean="0">
                    <a:solidFill>
                      <a:sysClr val="windowText" lastClr="000000"/>
                    </a:solidFill>
                  </a:rPr>
                  <a:t>produkte</a:t>
                </a:r>
                <a:endParaRPr lang="de-DE" sz="1600" b="1" dirty="0">
                  <a:solidFill>
                    <a:sysClr val="windowText" lastClr="000000"/>
                  </a:solidFill>
                </a:endParaRPr>
              </a:p>
              <a:p>
                <a:r>
                  <a:rPr lang="de-DE" sz="1600" dirty="0">
                    <a:solidFill>
                      <a:sysClr val="windowText" lastClr="000000"/>
                    </a:solidFill>
                  </a:rPr>
                  <a:t>Bedrohung durch Ersatzprodukte</a:t>
                </a:r>
              </a:p>
            </p:txBody>
          </p:sp>
          <p:sp>
            <p:nvSpPr>
              <p:cNvPr id="11" name="Rectangle 20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3421063" y="3452813"/>
                <a:ext cx="2292350" cy="1176337"/>
              </a:xfrm>
              <a:prstGeom prst="rect">
                <a:avLst/>
              </a:prstGeom>
              <a:ln/>
              <a:ex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72000"/>
              <a:lstStyle/>
              <a:p>
                <a:pPr marL="182563" indent="-182563">
                  <a:buFont typeface="Wingdings" pitchFamily="2" charset="2"/>
                  <a:buNone/>
                </a:pPr>
                <a:r>
                  <a:rPr lang="de-DE" sz="1600" b="1" dirty="0" smtClean="0">
                    <a:solidFill>
                      <a:sysClr val="windowText" lastClr="000000"/>
                    </a:solidFill>
                  </a:rPr>
                  <a:t>Wettbewerber </a:t>
                </a:r>
              </a:p>
              <a:p>
                <a:pPr marL="182563" indent="-182563">
                  <a:buFont typeface="Wingdings" pitchFamily="2" charset="2"/>
                  <a:buNone/>
                </a:pPr>
                <a:r>
                  <a:rPr lang="de-DE" sz="1600" b="1" dirty="0" smtClean="0">
                    <a:solidFill>
                      <a:sysClr val="windowText" lastClr="000000"/>
                    </a:solidFill>
                  </a:rPr>
                  <a:t>In der </a:t>
                </a:r>
                <a:r>
                  <a:rPr lang="de-DE" sz="1600" b="1" dirty="0">
                    <a:solidFill>
                      <a:sysClr val="windowText" lastClr="000000"/>
                    </a:solidFill>
                  </a:rPr>
                  <a:t>Branche</a:t>
                </a:r>
                <a:endParaRPr lang="de-DE" sz="1600" dirty="0">
                  <a:solidFill>
                    <a:sysClr val="windowText" lastClr="000000"/>
                  </a:solidFill>
                </a:endParaRPr>
              </a:p>
              <a:p>
                <a:r>
                  <a:rPr lang="de-DE" sz="1600" dirty="0">
                    <a:solidFill>
                      <a:sysClr val="windowText" lastClr="000000"/>
                    </a:solidFill>
                  </a:rPr>
                  <a:t>Rivalität unter den </a:t>
                </a:r>
                <a:r>
                  <a:rPr lang="de-DE" sz="1600" dirty="0" smtClean="0">
                    <a:solidFill>
                      <a:sysClr val="windowText" lastClr="000000"/>
                    </a:solidFill>
                  </a:rPr>
                  <a:t>Unternehmen</a:t>
                </a:r>
                <a:endParaRPr lang="de-DE" sz="16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" name="AutoShape 21"/>
              <p:cNvSpPr>
                <a:spLocks noChangeArrowheads="1"/>
              </p:cNvSpPr>
              <p:nvPr/>
            </p:nvSpPr>
            <p:spPr bwMode="auto">
              <a:xfrm rot="16200000" flipV="1">
                <a:off x="4432300" y="4540250"/>
                <a:ext cx="276225" cy="454025"/>
              </a:xfrm>
              <a:prstGeom prst="rightArrow">
                <a:avLst>
                  <a:gd name="adj1" fmla="val 54546"/>
                  <a:gd name="adj2" fmla="val 61495"/>
                </a:avLst>
              </a:prstGeom>
              <a:ln/>
              <a:ex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wrap="none" tIns="25200" bIns="1800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AutoShape 22"/>
              <p:cNvSpPr>
                <a:spLocks noChangeArrowheads="1"/>
              </p:cNvSpPr>
              <p:nvPr/>
            </p:nvSpPr>
            <p:spPr bwMode="auto">
              <a:xfrm>
                <a:off x="3146425" y="3811588"/>
                <a:ext cx="276225" cy="454025"/>
              </a:xfrm>
              <a:prstGeom prst="rightArrow">
                <a:avLst>
                  <a:gd name="adj1" fmla="val 54546"/>
                  <a:gd name="adj2" fmla="val 61495"/>
                </a:avLst>
              </a:prstGeom>
              <a:ln/>
              <a:ex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wrap="none" tIns="25200" bIns="1800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AutoShape 23"/>
              <p:cNvSpPr>
                <a:spLocks noChangeArrowheads="1"/>
              </p:cNvSpPr>
              <p:nvPr/>
            </p:nvSpPr>
            <p:spPr bwMode="auto">
              <a:xfrm flipH="1">
                <a:off x="5716588" y="3811588"/>
                <a:ext cx="276225" cy="454025"/>
              </a:xfrm>
              <a:prstGeom prst="rightArrow">
                <a:avLst>
                  <a:gd name="adj1" fmla="val 54546"/>
                  <a:gd name="adj2" fmla="val 61495"/>
                </a:avLst>
              </a:prstGeom>
              <a:ln/>
              <a:ex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wrap="none" tIns="25200" bIns="1800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Rectangle 24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3421063" y="1989138"/>
                <a:ext cx="2292350" cy="1176337"/>
              </a:xfrm>
              <a:prstGeom prst="rect">
                <a:avLst/>
              </a:prstGeom>
              <a:ln/>
              <a:ex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72000"/>
              <a:lstStyle/>
              <a:p>
                <a:pPr marL="182563" indent="-182563">
                  <a:buFont typeface="Wingdings" pitchFamily="2" charset="2"/>
                  <a:buNone/>
                </a:pPr>
                <a:r>
                  <a:rPr lang="de-DE" sz="1600" b="1" dirty="0" smtClean="0">
                    <a:solidFill>
                      <a:sysClr val="windowText" lastClr="000000"/>
                    </a:solidFill>
                  </a:rPr>
                  <a:t>Potenzielle neue</a:t>
                </a:r>
              </a:p>
              <a:p>
                <a:pPr marL="182563" indent="-182563">
                  <a:buFont typeface="Wingdings" pitchFamily="2" charset="2"/>
                  <a:buNone/>
                </a:pPr>
                <a:r>
                  <a:rPr lang="de-DE" sz="1600" b="1" dirty="0" smtClean="0">
                    <a:solidFill>
                      <a:sysClr val="windowText" lastClr="000000"/>
                    </a:solidFill>
                  </a:rPr>
                  <a:t>Konkurrenten</a:t>
                </a:r>
                <a:endParaRPr lang="de-DE" sz="1600" b="1" dirty="0">
                  <a:solidFill>
                    <a:sysClr val="windowText" lastClr="000000"/>
                  </a:solidFill>
                </a:endParaRPr>
              </a:p>
              <a:p>
                <a:r>
                  <a:rPr lang="de-DE" sz="1600" dirty="0">
                    <a:solidFill>
                      <a:sysClr val="windowText" lastClr="000000"/>
                    </a:solidFill>
                  </a:rPr>
                  <a:t>Bedrohung durch neue Konkurrenten</a:t>
                </a:r>
              </a:p>
              <a:p>
                <a:pPr marL="182563" indent="-182563">
                  <a:buFont typeface="Wingdings" pitchFamily="2" charset="2"/>
                  <a:buNone/>
                </a:pPr>
                <a:endParaRPr lang="de-DE" sz="1400" dirty="0">
                  <a:solidFill>
                    <a:sysClr val="windowText" lastClr="000000"/>
                  </a:solidFill>
                </a:endParaRP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274543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guideLines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NoBorder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NoBorder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Lin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Lin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Border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Border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14,17323;14,17323;28,34646;28,45181;42,62504;42,51968;56,69291;56,69291;70,86614;"/>
  <p:tag name="VCT-BULLETVISIBILITY" val="G*****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guideLine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14,17323;14,17323;28,34646;28,45181;42,62504;42,51968;56,69291;56,69291;70,86614;"/>
  <p:tag name="VCT-BULLETVISIBILITY" val="G*****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NoTitleNoBorde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NoTitleNoBorder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NoBorder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NoBorder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Lin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Lin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Border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Borde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1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1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ADnI_ik3kW8uFD0lMjpN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RightText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RightText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RightText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Right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RightTex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NoTitleNoBorder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NoTitleNoBorder"/>
</p:tagLst>
</file>

<file path=ppt/theme/theme1.xml><?xml version="1.0" encoding="utf-8"?>
<a:theme xmlns:a="http://schemas.openxmlformats.org/drawingml/2006/main" name="QS Executive">
  <a:themeElements>
    <a:clrScheme name="Benutzerdefiniert 11">
      <a:dk1>
        <a:srgbClr val="000000"/>
      </a:dk1>
      <a:lt1>
        <a:srgbClr val="FFFFFF"/>
      </a:lt1>
      <a:dk2>
        <a:srgbClr val="A2A2A2"/>
      </a:dk2>
      <a:lt2>
        <a:srgbClr val="FFFFFF"/>
      </a:lt2>
      <a:accent1>
        <a:srgbClr val="BED2FF"/>
      </a:accent1>
      <a:accent2>
        <a:srgbClr val="3C8CC8"/>
      </a:accent2>
      <a:accent3>
        <a:srgbClr val="00285A"/>
      </a:accent3>
      <a:accent4>
        <a:srgbClr val="BFBFBF"/>
      </a:accent4>
      <a:accent5>
        <a:srgbClr val="595959"/>
      </a:accent5>
      <a:accent6>
        <a:srgbClr val="C80A1E"/>
      </a:accent6>
      <a:hlink>
        <a:srgbClr val="0000FF"/>
      </a:hlink>
      <a:folHlink>
        <a:srgbClr val="800080"/>
      </a:folHlink>
    </a:clrScheme>
    <a:fontScheme name="Quick Slide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lIns="72000" rIns="72000" rtlCol="0" anchor="t" anchorCtr="0"/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3"/>
          </a:solidFill>
          <a:miter lim="800000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rIns="72000" rtlCol="0">
        <a:noAutofit/>
      </a:bodyPr>
      <a:lstStyle>
        <a:defPPr>
          <a:buSzPct val="90000"/>
          <a:defRPr sz="1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Folienmaster  Manager-Wiki">
  <a:themeElements>
    <a:clrScheme name="Benutzerdefiniert 11">
      <a:dk1>
        <a:srgbClr val="000000"/>
      </a:dk1>
      <a:lt1>
        <a:srgbClr val="FFFFFF"/>
      </a:lt1>
      <a:dk2>
        <a:srgbClr val="A2A2A2"/>
      </a:dk2>
      <a:lt2>
        <a:srgbClr val="FFFFFF"/>
      </a:lt2>
      <a:accent1>
        <a:srgbClr val="BED2FF"/>
      </a:accent1>
      <a:accent2>
        <a:srgbClr val="3C8CC8"/>
      </a:accent2>
      <a:accent3>
        <a:srgbClr val="00285A"/>
      </a:accent3>
      <a:accent4>
        <a:srgbClr val="BFBFBF"/>
      </a:accent4>
      <a:accent5>
        <a:srgbClr val="595959"/>
      </a:accent5>
      <a:accent6>
        <a:srgbClr val="C80A1E"/>
      </a:accent6>
      <a:hlink>
        <a:srgbClr val="0000FF"/>
      </a:hlink>
      <a:folHlink>
        <a:srgbClr val="800080"/>
      </a:folHlink>
    </a:clrScheme>
    <a:fontScheme name="Quick Slide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lIns="72000" rIns="72000" rtlCol="0" anchor="t" anchorCtr="0"/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3"/>
          </a:solidFill>
          <a:miter lim="800000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rIns="72000" rtlCol="0">
        <a:noAutofit/>
      </a:bodyPr>
      <a:lstStyle>
        <a:defPPr>
          <a:buSzPct val="90000"/>
          <a:defRPr sz="14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Folienmaster  Manager-Wiki</Template>
  <TotalTime>0</TotalTime>
  <Words>131</Words>
  <Application>Microsoft Office PowerPoint</Application>
  <PresentationFormat>Bildschirmpräsentation (4:3)</PresentationFormat>
  <Paragraphs>53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QS Executive</vt:lpstr>
      <vt:lpstr>Folienmaster  Manager-Wiki</vt:lpstr>
      <vt:lpstr>Nutzwertanalyse: Beispiel</vt:lpstr>
      <vt:lpstr>Branchenstrukturanalyse (Five Forces nach Porter)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Nutzwertanalyse: Beispiel</dc:title>
  <dc:creator>Strategy Compass GmbH</dc:creator>
  <cp:lastModifiedBy>Janna Smidt</cp:lastModifiedBy>
  <cp:revision>3</cp:revision>
  <dcterms:created xsi:type="dcterms:W3CDTF">2011-11-10T09:45:10Z</dcterms:created>
  <dcterms:modified xsi:type="dcterms:W3CDTF">2012-01-25T15:22:53Z</dcterms:modified>
</cp:coreProperties>
</file>