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heme/theme2.xml" ContentType="application/vnd.openxmlformats-officedocument.them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notesSlides/notesSlide1.xml" ContentType="application/vnd.openxmlformats-officedocument.presentationml.notesSlide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3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charts/chart1.xml" ContentType="application/vnd.openxmlformats-officedocument.drawingml.chart+xml"/>
  <Override PartName="/ppt/tags/tag65.xml" ContentType="application/vnd.openxmlformats-officedocument.presentationml.tag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gs/tag66.xml" ContentType="application/vnd.openxmlformats-officedocument.presentationml.tag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ags/tag67.xml" ContentType="application/vnd.openxmlformats-officedocument.presentationml.tag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ags/tag68.xml" ContentType="application/vnd.openxmlformats-officedocument.presentationml.tag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4.xml" ContentType="application/vnd.openxmlformats-officedocument.presentationml.notesSlide+xml"/>
  <Override PartName="/ppt/tags/tag72.xml" ContentType="application/vnd.openxmlformats-officedocument.presentationml.tag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tags/tag73.xml" ContentType="application/vnd.openxmlformats-officedocument.presentationml.tags+xml"/>
  <Override PartName="/ppt/charts/chart14.xml" ContentType="application/vnd.openxmlformats-officedocument.drawingml.chart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5.xml" ContentType="application/vnd.openxmlformats-officedocument.presentationml.notesSlid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notesSlides/notesSlide6.xml" ContentType="application/vnd.openxmlformats-officedocument.presentationml.notesSlide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notesSlides/notesSlide7.xml" ContentType="application/vnd.openxmlformats-officedocument.presentationml.notesSlide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notesSlides/notesSlide8.xml" ContentType="application/vnd.openxmlformats-officedocument.presentationml.notesSlide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notesSlides/notesSlide9.xml" ContentType="application/vnd.openxmlformats-officedocument.presentationml.notesSlide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notesSlides/notesSlide10.xml" ContentType="application/vnd.openxmlformats-officedocument.presentationml.notesSlide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notesSlides/notesSlide11.xml" ContentType="application/vnd.openxmlformats-officedocument.presentationml.notesSlide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notesSlides/notesSlide12.xml" ContentType="application/vnd.openxmlformats-officedocument.presentationml.notesSlide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notesSlides/notesSlide13.xml" ContentType="application/vnd.openxmlformats-officedocument.presentationml.notesSlide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31"/>
  </p:notesMasterIdLst>
  <p:sldIdLst>
    <p:sldId id="257" r:id="rId2"/>
    <p:sldId id="258" r:id="rId3"/>
    <p:sldId id="259" r:id="rId4"/>
    <p:sldId id="289" r:id="rId5"/>
    <p:sldId id="262" r:id="rId6"/>
    <p:sldId id="263" r:id="rId7"/>
    <p:sldId id="264" r:id="rId8"/>
    <p:sldId id="288" r:id="rId9"/>
    <p:sldId id="297" r:id="rId10"/>
    <p:sldId id="298" r:id="rId11"/>
    <p:sldId id="299" r:id="rId12"/>
    <p:sldId id="300" r:id="rId13"/>
    <p:sldId id="268" r:id="rId14"/>
    <p:sldId id="301" r:id="rId15"/>
    <p:sldId id="302" r:id="rId16"/>
    <p:sldId id="271" r:id="rId17"/>
    <p:sldId id="291" r:id="rId18"/>
    <p:sldId id="292" r:id="rId19"/>
    <p:sldId id="294" r:id="rId20"/>
    <p:sldId id="275" r:id="rId21"/>
    <p:sldId id="276" r:id="rId22"/>
    <p:sldId id="295" r:id="rId23"/>
    <p:sldId id="279" r:id="rId24"/>
    <p:sldId id="280" r:id="rId25"/>
    <p:sldId id="303" r:id="rId26"/>
    <p:sldId id="283" r:id="rId27"/>
    <p:sldId id="284" r:id="rId28"/>
    <p:sldId id="290" r:id="rId29"/>
    <p:sldId id="287" r:id="rId3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7" autoAdjust="0"/>
  </p:normalViewPr>
  <p:slideViewPr>
    <p:cSldViewPr>
      <p:cViewPr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79560312864386"/>
          <c:y val="5.8243609731811807E-2"/>
          <c:w val="0.91669278938557874"/>
          <c:h val="0.7620313727554336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Landwirtschaft</c:v>
                </c:pt>
              </c:strCache>
            </c:strRef>
          </c:tx>
          <c:invertIfNegative val="0"/>
          <c:cat>
            <c:numRef>
              <c:f>Tabelle1!$A$2:$A$6</c:f>
              <c:numCache>
                <c:formatCode>General</c:formatCode>
                <c:ptCount val="5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</c:numCache>
            </c:num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60</c:v>
                </c:pt>
                <c:pt idx="1">
                  <c:v>65</c:v>
                </c:pt>
                <c:pt idx="2">
                  <c:v>70</c:v>
                </c:pt>
                <c:pt idx="3">
                  <c:v>75</c:v>
                </c:pt>
                <c:pt idx="4">
                  <c:v>80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Industrie</c:v>
                </c:pt>
              </c:strCache>
            </c:strRef>
          </c:tx>
          <c:invertIfNegative val="0"/>
          <c:cat>
            <c:numRef>
              <c:f>Tabelle1!$A$2:$A$6</c:f>
              <c:numCache>
                <c:formatCode>General</c:formatCode>
                <c:ptCount val="5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</c:numCache>
            </c:numRef>
          </c:cat>
          <c:val>
            <c:numRef>
              <c:f>Tabelle1!$C$2:$C$6</c:f>
              <c:numCache>
                <c:formatCode>General</c:formatCode>
                <c:ptCount val="5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35</c:v>
                </c:pt>
                <c:pt idx="4">
                  <c:v>40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Dienstleistung</c:v>
                </c:pt>
              </c:strCache>
            </c:strRef>
          </c:tx>
          <c:invertIfNegative val="0"/>
          <c:cat>
            <c:numRef>
              <c:f>Tabelle1!$A$2:$A$6</c:f>
              <c:numCache>
                <c:formatCode>General</c:formatCode>
                <c:ptCount val="5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</c:numCache>
            </c:numRef>
          </c:cat>
          <c:val>
            <c:numRef>
              <c:f>Tabelle1!$D$2:$D$6</c:f>
              <c:numCache>
                <c:formatCode>General</c:formatCode>
                <c:ptCount val="5"/>
                <c:pt idx="0">
                  <c:v>20</c:v>
                </c:pt>
                <c:pt idx="1">
                  <c:v>25</c:v>
                </c:pt>
                <c:pt idx="2">
                  <c:v>30</c:v>
                </c:pt>
                <c:pt idx="3">
                  <c:v>40</c:v>
                </c:pt>
                <c:pt idx="4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prstDash val="dash"/>
            </a:ln>
          </c:spPr>
        </c:serLines>
        <c:axId val="21432960"/>
        <c:axId val="21473536"/>
      </c:barChart>
      <c:catAx>
        <c:axId val="21432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473536"/>
        <c:crosses val="autoZero"/>
        <c:auto val="1"/>
        <c:lblAlgn val="ctr"/>
        <c:lblOffset val="100"/>
        <c:noMultiLvlLbl val="0"/>
      </c:catAx>
      <c:valAx>
        <c:axId val="21473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4329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952978631414834"/>
          <c:y val="0.90526707456077138"/>
          <c:w val="0.88410182504225243"/>
          <c:h val="9.473292543922858E-2"/>
        </c:manualLayout>
      </c:layout>
      <c:overlay val="0"/>
      <c:txPr>
        <a:bodyPr/>
        <a:lstStyle/>
        <a:p>
          <a:pPr>
            <a:defRPr sz="12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728971962616819E-3"/>
          <c:y val="3.4013605442176869E-3"/>
          <c:w val="0.93457943925233644"/>
          <c:h val="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Werte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75</c:v>
                </c:pt>
                <c:pt idx="1">
                  <c:v>50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125</c:v>
                </c:pt>
                <c:pt idx="6">
                  <c:v>200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211118720"/>
        <c:axId val="212678144"/>
      </c:barChart>
      <c:catAx>
        <c:axId val="211118720"/>
        <c:scaling>
          <c:orientation val="maxMin"/>
        </c:scaling>
        <c:delete val="0"/>
        <c:axPos val="r"/>
        <c:numFmt formatCode="#,##0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de-DE"/>
          </a:p>
        </c:txPr>
        <c:crossAx val="21267814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2678144"/>
        <c:scaling>
          <c:orientation val="maxMin"/>
        </c:scaling>
        <c:delete val="1"/>
        <c:axPos val="t"/>
        <c:numFmt formatCode="General" sourceLinked="1"/>
        <c:majorTickMark val="none"/>
        <c:minorTickMark val="none"/>
        <c:tickLblPos val="none"/>
        <c:crossAx val="2111187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de-DE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891625615763554E-2"/>
          <c:y val="3.4013605442176869E-3"/>
          <c:w val="0.93103448275862066"/>
          <c:h val="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Werte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75</c:v>
                </c:pt>
                <c:pt idx="1">
                  <c:v>50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125</c:v>
                </c:pt>
                <c:pt idx="6">
                  <c:v>200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212725760"/>
        <c:axId val="212728448"/>
      </c:barChart>
      <c:catAx>
        <c:axId val="212725760"/>
        <c:scaling>
          <c:orientation val="maxMin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de-DE"/>
          </a:p>
        </c:txPr>
        <c:crossAx val="2127284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2728448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2127257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de-D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728971962616819E-3"/>
          <c:y val="3.4013605442176869E-3"/>
          <c:w val="0.93457943925233644"/>
          <c:h val="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Werte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75</c:v>
                </c:pt>
                <c:pt idx="1">
                  <c:v>50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125</c:v>
                </c:pt>
                <c:pt idx="6">
                  <c:v>200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211178624"/>
        <c:axId val="211185664"/>
      </c:barChart>
      <c:catAx>
        <c:axId val="211178624"/>
        <c:scaling>
          <c:orientation val="maxMin"/>
        </c:scaling>
        <c:delete val="0"/>
        <c:axPos val="r"/>
        <c:numFmt formatCode="#,##0" sourceLinked="0"/>
        <c:majorTickMark val="none"/>
        <c:minorTickMark val="none"/>
        <c:tickLblPos val="none"/>
        <c:txPr>
          <a:bodyPr rot="0" vert="horz"/>
          <a:lstStyle/>
          <a:p>
            <a:pPr>
              <a:defRPr/>
            </a:pPr>
            <a:endParaRPr lang="de-DE"/>
          </a:p>
        </c:txPr>
        <c:crossAx val="21118566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1185664"/>
        <c:scaling>
          <c:orientation val="maxMin"/>
        </c:scaling>
        <c:delete val="1"/>
        <c:axPos val="t"/>
        <c:numFmt formatCode="General" sourceLinked="1"/>
        <c:majorTickMark val="none"/>
        <c:minorTickMark val="none"/>
        <c:tickLblPos val="none"/>
        <c:crossAx val="2111786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de-D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891625615763554E-2"/>
          <c:y val="3.4013605442176869E-3"/>
          <c:w val="0.93103448275862066"/>
          <c:h val="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Werte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Sheet1!$A$2:$A$8</c:f>
              <c:numCache>
                <c:formatCode>General</c:formatCode>
                <c:ptCount val="7"/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75</c:v>
                </c:pt>
                <c:pt idx="1">
                  <c:v>50</c:v>
                </c:pt>
                <c:pt idx="2">
                  <c:v>50</c:v>
                </c:pt>
                <c:pt idx="3">
                  <c:v>75</c:v>
                </c:pt>
                <c:pt idx="4">
                  <c:v>100</c:v>
                </c:pt>
                <c:pt idx="5">
                  <c:v>125</c:v>
                </c:pt>
                <c:pt idx="6">
                  <c:v>200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0"/>
        <c:axId val="211175680"/>
        <c:axId val="212759680"/>
      </c:barChart>
      <c:catAx>
        <c:axId val="211175680"/>
        <c:scaling>
          <c:orientation val="maxMin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de-DE"/>
          </a:p>
        </c:txPr>
        <c:crossAx val="21275968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2759680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one"/>
        <c:crossAx val="211175680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200"/>
      </a:pPr>
      <a:endParaRPr lang="de-D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Umsatz</c:v>
                </c:pt>
              </c:strCache>
            </c:strRef>
          </c:tx>
          <c:invertIfNegative val="0"/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Tabelle1!$A$2:$A$6</c:f>
              <c:strCache>
                <c:ptCount val="5"/>
                <c:pt idx="0">
                  <c:v>Primärschule</c:v>
                </c:pt>
                <c:pt idx="1">
                  <c:v>Sekundarschule</c:v>
                </c:pt>
                <c:pt idx="2">
                  <c:v>Berufsausbildung</c:v>
                </c:pt>
                <c:pt idx="3">
                  <c:v>Universität</c:v>
                </c:pt>
                <c:pt idx="4">
                  <c:v>Promotion</c:v>
                </c:pt>
              </c:strCache>
            </c:str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20</c:v>
                </c:pt>
                <c:pt idx="1">
                  <c:v>40</c:v>
                </c:pt>
                <c:pt idx="2">
                  <c:v>15</c:v>
                </c:pt>
                <c:pt idx="3">
                  <c:v>10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10850944"/>
        <c:axId val="210852480"/>
      </c:barChart>
      <c:catAx>
        <c:axId val="210850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0852480"/>
        <c:crosses val="autoZero"/>
        <c:auto val="1"/>
        <c:lblAlgn val="ctr"/>
        <c:lblOffset val="100"/>
        <c:noMultiLvlLbl val="0"/>
      </c:catAx>
      <c:valAx>
        <c:axId val="21085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08509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Kategorie A</c:v>
                </c:pt>
              </c:strCache>
            </c:strRef>
          </c:tx>
          <c:spPr>
            <a:ln w="44450">
              <a:solidFill>
                <a:schemeClr val="accent3"/>
              </a:solidFill>
            </a:ln>
          </c:spPr>
          <c:marker>
            <c:symbol val="circle"/>
            <c:size val="9"/>
            <c:spPr>
              <a:solidFill>
                <a:schemeClr val="accent3"/>
              </a:solidFill>
              <a:ln w="28575">
                <a:solidFill>
                  <a:schemeClr val="accent3"/>
                </a:solidFill>
              </a:ln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Tabelle1!$A$2:$A$6</c:f>
              <c:numCache>
                <c:formatCode>General</c:formatCode>
                <c:ptCount val="5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</c:numCache>
            </c:num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10</c:v>
                </c:pt>
                <c:pt idx="1">
                  <c:v>12</c:v>
                </c:pt>
                <c:pt idx="2">
                  <c:v>13</c:v>
                </c:pt>
                <c:pt idx="3">
                  <c:v>20</c:v>
                </c:pt>
                <c:pt idx="4">
                  <c:v>26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69600"/>
        <c:axId val="21922944"/>
      </c:lineChart>
      <c:catAx>
        <c:axId val="2136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922944"/>
        <c:crosses val="autoZero"/>
        <c:auto val="0"/>
        <c:lblAlgn val="ctr"/>
        <c:lblOffset val="100"/>
        <c:tickLblSkip val="1"/>
        <c:tickMarkSkip val="5"/>
        <c:noMultiLvlLbl val="0"/>
      </c:catAx>
      <c:valAx>
        <c:axId val="21922944"/>
        <c:scaling>
          <c:orientation val="minMax"/>
          <c:max val="3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213696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Kategorie A</c:v>
                </c:pt>
              </c:strCache>
            </c:strRef>
          </c:tx>
          <c:spPr>
            <a:ln w="44450">
              <a:solidFill>
                <a:schemeClr val="accent3"/>
              </a:solidFill>
            </a:ln>
          </c:spPr>
          <c:marker>
            <c:symbol val="circle"/>
            <c:size val="9"/>
            <c:spPr>
              <a:solidFill>
                <a:schemeClr val="accent3"/>
              </a:solidFill>
              <a:ln w="28575">
                <a:solidFill>
                  <a:schemeClr val="accent3"/>
                </a:solidFill>
              </a:ln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Tabelle1!$A$2:$A$6</c:f>
              <c:numCache>
                <c:formatCode>General</c:formatCode>
                <c:ptCount val="5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</c:numCache>
            </c:num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30</c:v>
                </c:pt>
                <c:pt idx="1">
                  <c:v>32</c:v>
                </c:pt>
                <c:pt idx="2">
                  <c:v>40</c:v>
                </c:pt>
                <c:pt idx="3">
                  <c:v>25</c:v>
                </c:pt>
                <c:pt idx="4">
                  <c:v>35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529088"/>
        <c:axId val="209858560"/>
      </c:lineChart>
      <c:catAx>
        <c:axId val="20952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858560"/>
        <c:crosses val="autoZero"/>
        <c:auto val="1"/>
        <c:lblAlgn val="ctr"/>
        <c:lblOffset val="100"/>
        <c:noMultiLvlLbl val="0"/>
      </c:catAx>
      <c:valAx>
        <c:axId val="209858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952908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Inflation</c:v>
                </c:pt>
              </c:strCache>
            </c:strRef>
          </c:tx>
          <c:spPr>
            <a:ln w="44450"/>
          </c:spPr>
          <c:marker>
            <c:symbol val="circle"/>
            <c:size val="9"/>
            <c:spPr>
              <a:ln w="9525"/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Tabelle1!$A$2:$A$6</c:f>
              <c:numCache>
                <c:formatCode>General</c:formatCode>
                <c:ptCount val="5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</c:numCache>
            </c:num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Zinsen</c:v>
                </c:pt>
              </c:strCache>
            </c:strRef>
          </c:tx>
          <c:spPr>
            <a:ln w="44450">
              <a:solidFill>
                <a:schemeClr val="accent3"/>
              </a:solidFill>
            </a:ln>
          </c:spPr>
          <c:marker>
            <c:symbol val="circle"/>
            <c:size val="9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</c:spPr>
          </c:marke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Tabelle1!$A$2:$A$6</c:f>
              <c:numCache>
                <c:formatCode>General</c:formatCode>
                <c:ptCount val="5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</c:numCache>
            </c:numRef>
          </c:cat>
          <c:val>
            <c:numRef>
              <c:f>Tabelle1!$C$2:$C$6</c:f>
              <c:numCache>
                <c:formatCode>General</c:formatCode>
                <c:ptCount val="5"/>
                <c:pt idx="0">
                  <c:v>9</c:v>
                </c:pt>
                <c:pt idx="1">
                  <c:v>8</c:v>
                </c:pt>
                <c:pt idx="2">
                  <c:v>10</c:v>
                </c:pt>
                <c:pt idx="3">
                  <c:v>11</c:v>
                </c:pt>
                <c:pt idx="4">
                  <c:v>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633664"/>
        <c:axId val="209635200"/>
      </c:lineChart>
      <c:catAx>
        <c:axId val="20963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635200"/>
        <c:crosses val="autoZero"/>
        <c:auto val="1"/>
        <c:lblAlgn val="ctr"/>
        <c:lblOffset val="100"/>
        <c:noMultiLvlLbl val="0"/>
      </c:catAx>
      <c:valAx>
        <c:axId val="2096352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96336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Exporte</c:v>
                </c:pt>
              </c:strCache>
            </c:strRef>
          </c:tx>
          <c:invertIfNegative val="0"/>
          <c:cat>
            <c:numRef>
              <c:f>Tabelle1!$A$2:$A$5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10</c:v>
                </c:pt>
                <c:pt idx="3">
                  <c:v>15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Importe</c:v>
                </c:pt>
              </c:strCache>
            </c:strRef>
          </c:tx>
          <c:invertIfNegative val="0"/>
          <c:cat>
            <c:numRef>
              <c:f>Tabelle1!$A$2:$A$5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-6</c:v>
                </c:pt>
                <c:pt idx="1">
                  <c:v>-9</c:v>
                </c:pt>
                <c:pt idx="2">
                  <c:v>-9</c:v>
                </c:pt>
                <c:pt idx="3">
                  <c:v>-10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9777024"/>
        <c:axId val="209778560"/>
      </c:barChart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Netto-Exporte</c:v>
                </c:pt>
              </c:strCache>
            </c:strRef>
          </c:tx>
          <c:spPr>
            <a:ln w="44450"/>
          </c:spPr>
          <c:marker>
            <c:symbol val="circle"/>
            <c:size val="9"/>
          </c:marker>
          <c:cat>
            <c:numRef>
              <c:f>Tabelle1!$A$2:$A$5</c:f>
              <c:numCache>
                <c:formatCode>General</c:formatCode>
                <c:ptCount val="4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</c:numCache>
            </c:num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781888"/>
        <c:axId val="209780096"/>
      </c:lineChart>
      <c:catAx>
        <c:axId val="209777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778560"/>
        <c:crosses val="autoZero"/>
        <c:auto val="1"/>
        <c:lblAlgn val="ctr"/>
        <c:lblOffset val="100"/>
        <c:noMultiLvlLbl val="0"/>
      </c:catAx>
      <c:valAx>
        <c:axId val="20977856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9777024"/>
        <c:crosses val="autoZero"/>
        <c:crossBetween val="between"/>
      </c:valAx>
      <c:valAx>
        <c:axId val="20978009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209781888"/>
        <c:crosses val="max"/>
        <c:crossBetween val="between"/>
      </c:valAx>
      <c:catAx>
        <c:axId val="209781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0978009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Staatsausgaben</c:v>
                </c:pt>
              </c:strCache>
            </c:strRef>
          </c:tx>
          <c:invertIfNegative val="0"/>
          <c:cat>
            <c:numRef>
              <c:f>Tabelle1!$A$2:$A$5</c:f>
              <c:numCache>
                <c:formatCode>General</c:formatCode>
                <c:ptCount val="4"/>
                <c:pt idx="0">
                  <c:v>1985</c:v>
                </c:pt>
                <c:pt idx="1">
                  <c:v>1990</c:v>
                </c:pt>
                <c:pt idx="2">
                  <c:v>2000</c:v>
                </c:pt>
                <c:pt idx="3">
                  <c:v>2005</c:v>
                </c:pt>
              </c:numCache>
            </c:num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10</c:v>
                </c:pt>
                <c:pt idx="1">
                  <c:v>12</c:v>
                </c:pt>
                <c:pt idx="2">
                  <c:v>15</c:v>
                </c:pt>
                <c:pt idx="3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209819904"/>
        <c:axId val="209862656"/>
      </c:barChart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Verschuldungsgrad</c:v>
                </c:pt>
              </c:strCache>
            </c:strRef>
          </c:tx>
          <c:spPr>
            <a:ln w="44450"/>
          </c:spPr>
          <c:marker>
            <c:symbol val="circle"/>
            <c:size val="9"/>
          </c:marker>
          <c:dLbls>
            <c:dLbl>
              <c:idx val="2"/>
              <c:layout>
                <c:manualLayout>
                  <c:x val="-1.3047306094612403E-2"/>
                  <c:y val="-5.27659510177195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Tabelle1!$A$2:$A$5</c:f>
              <c:numCache>
                <c:formatCode>General</c:formatCode>
                <c:ptCount val="4"/>
                <c:pt idx="0">
                  <c:v>1985</c:v>
                </c:pt>
                <c:pt idx="1">
                  <c:v>1990</c:v>
                </c:pt>
                <c:pt idx="2">
                  <c:v>2000</c:v>
                </c:pt>
                <c:pt idx="3">
                  <c:v>2005</c:v>
                </c:pt>
              </c:numCache>
            </c:num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55</c:v>
                </c:pt>
                <c:pt idx="1">
                  <c:v>60</c:v>
                </c:pt>
                <c:pt idx="2">
                  <c:v>70</c:v>
                </c:pt>
                <c:pt idx="3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865728"/>
        <c:axId val="209864192"/>
      </c:lineChart>
      <c:catAx>
        <c:axId val="20981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862656"/>
        <c:crosses val="autoZero"/>
        <c:auto val="1"/>
        <c:lblAlgn val="ctr"/>
        <c:lblOffset val="100"/>
        <c:noMultiLvlLbl val="0"/>
      </c:catAx>
      <c:valAx>
        <c:axId val="209862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9819904"/>
        <c:crosses val="autoZero"/>
        <c:crossBetween val="between"/>
      </c:valAx>
      <c:valAx>
        <c:axId val="209864192"/>
        <c:scaling>
          <c:orientation val="minMax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209865728"/>
        <c:crosses val="max"/>
        <c:crossBetween val="between"/>
      </c:valAx>
      <c:catAx>
        <c:axId val="209865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0986419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Kategorie A</c:v>
                </c:pt>
              </c:strCache>
            </c:strRef>
          </c:tx>
          <c:spPr>
            <a:ln w="44450">
              <a:solidFill>
                <a:schemeClr val="accent3"/>
              </a:solidFill>
            </a:ln>
          </c:spPr>
          <c:marker>
            <c:symbol val="circle"/>
            <c:size val="9"/>
            <c:spPr>
              <a:solidFill>
                <a:schemeClr val="accent3"/>
              </a:solidFill>
              <a:ln w="28575">
                <a:solidFill>
                  <a:schemeClr val="accent3"/>
                </a:solidFill>
              </a:ln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Tabelle1!$A$2:$A$7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10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40</c:v>
                </c:pt>
                <c:pt idx="5">
                  <c:v>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927168"/>
        <c:axId val="209941248"/>
      </c:lineChart>
      <c:catAx>
        <c:axId val="209927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9941248"/>
        <c:crosses val="autoZero"/>
        <c:auto val="1"/>
        <c:lblAlgn val="ctr"/>
        <c:lblOffset val="100"/>
        <c:noMultiLvlLbl val="0"/>
      </c:catAx>
      <c:valAx>
        <c:axId val="209941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99271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Wert</c:v>
                </c:pt>
              </c:strCache>
            </c:strRef>
          </c:tx>
          <c:dLbls>
            <c:dLbl>
              <c:idx val="2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inEnd"/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Tabelle1!$A$2:$A$8</c:f>
              <c:strCache>
                <c:ptCount val="7"/>
                <c:pt idx="0">
                  <c:v>Militär</c:v>
                </c:pt>
                <c:pt idx="1">
                  <c:v>Sonstige</c:v>
                </c:pt>
                <c:pt idx="2">
                  <c:v>Gesundheit</c:v>
                </c:pt>
                <c:pt idx="3">
                  <c:v>Verwaltung</c:v>
                </c:pt>
                <c:pt idx="4">
                  <c:v>Bildung</c:v>
                </c:pt>
                <c:pt idx="5">
                  <c:v>..</c:v>
                </c:pt>
                <c:pt idx="6">
                  <c:v>..</c:v>
                </c:pt>
              </c:strCache>
            </c:strRef>
          </c:cat>
          <c:val>
            <c:numRef>
              <c:f>Tabelle1!$B$2:$B$8</c:f>
              <c:numCache>
                <c:formatCode>General</c:formatCode>
                <c:ptCount val="7"/>
                <c:pt idx="0">
                  <c:v>20</c:v>
                </c:pt>
                <c:pt idx="1">
                  <c:v>20</c:v>
                </c:pt>
                <c:pt idx="2">
                  <c:v>15</c:v>
                </c:pt>
                <c:pt idx="3">
                  <c:v>15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Werte</c:v>
                </c:pt>
              </c:strCache>
            </c:strRef>
          </c:tx>
          <c:invertIfNegative val="0"/>
          <c:cat>
            <c:numRef>
              <c:f>Tabelle1!$A$2:$A$6</c:f>
              <c:numCache>
                <c:formatCode>General</c:formatCode>
                <c:ptCount val="5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2005</c:v>
                </c:pt>
              </c:numCache>
            </c:numRef>
          </c:cat>
          <c:val>
            <c:numRef>
              <c:f>Tabelle1!$B$2:$B$6</c:f>
              <c:numCache>
                <c:formatCode>General</c:formatCode>
                <c:ptCount val="5"/>
                <c:pt idx="0">
                  <c:v>40</c:v>
                </c:pt>
                <c:pt idx="1">
                  <c:v>45</c:v>
                </c:pt>
                <c:pt idx="2">
                  <c:v>55</c:v>
                </c:pt>
                <c:pt idx="3">
                  <c:v>60</c:v>
                </c:pt>
                <c:pt idx="4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210823424"/>
        <c:axId val="210825216"/>
      </c:barChart>
      <c:catAx>
        <c:axId val="210823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0825216"/>
        <c:crosses val="autoZero"/>
        <c:auto val="1"/>
        <c:lblAlgn val="ctr"/>
        <c:lblOffset val="100"/>
        <c:noMultiLvlLbl val="0"/>
      </c:catAx>
      <c:valAx>
        <c:axId val="2108252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08234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05C1C-1E3A-49E3-9443-447CCD07373F}" type="datetimeFigureOut">
              <a:rPr lang="de-DE" smtClean="0"/>
              <a:t>29.08.2011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04A15-969C-4B05-9B12-80F16EC9B2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38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C752B43-47C2-425B-BF3D-A2B563CE2181}" type="slidenum">
              <a:rPr lang="de-DE" smtClean="0"/>
              <a:pPr/>
              <a:t>4</a:t>
            </a:fld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E226E1-FCB7-4FD1-8937-689C5FB86DCB}" type="slidenum">
              <a:rPr lang="de-DE"/>
              <a:pPr/>
              <a:t>24</a:t>
            </a:fld>
            <a:endParaRPr lang="de-DE"/>
          </a:p>
        </p:txBody>
      </p:sp>
      <p:sp>
        <p:nvSpPr>
          <p:cNvPr id="168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7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C752B43-47C2-425B-BF3D-A2B563CE2181}" type="slidenum">
              <a:rPr lang="de-DE" smtClean="0"/>
              <a:pPr/>
              <a:t>25</a:t>
            </a:fld>
            <a:endParaRPr lang="de-DE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43D499-B1A9-43BA-A9D7-B7011EB86828}" type="slidenum">
              <a:rPr lang="de-DE"/>
              <a:pPr/>
              <a:t>27</a:t>
            </a:fld>
            <a:endParaRPr lang="de-DE"/>
          </a:p>
        </p:txBody>
      </p:sp>
      <p:sp>
        <p:nvSpPr>
          <p:cNvPr id="169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C752B43-47C2-425B-BF3D-A2B563CE2181}" type="slidenum">
              <a:rPr lang="de-DE" smtClean="0"/>
              <a:pPr/>
              <a:t>28</a:t>
            </a:fld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BA287-8B8E-43A0-BCB9-C0770949A8FD}" type="slidenum">
              <a:rPr lang="de-DE"/>
              <a:pPr/>
              <a:t>6</a:t>
            </a:fld>
            <a:endParaRPr lang="de-DE"/>
          </a:p>
        </p:txBody>
      </p:sp>
      <p:sp>
        <p:nvSpPr>
          <p:cNvPr id="1163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3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3CA315-D2DE-4CA8-AEBA-B4811DDCD4AB}" type="slidenum">
              <a:rPr lang="de-DE"/>
              <a:pPr/>
              <a:t>7</a:t>
            </a:fld>
            <a:endParaRPr lang="de-DE"/>
          </a:p>
        </p:txBody>
      </p:sp>
      <p:sp>
        <p:nvSpPr>
          <p:cNvPr id="1610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961DA-3E8A-4B82-8BB4-2C43F279B23F}" type="slidenum">
              <a:rPr lang="de-DE"/>
              <a:pPr/>
              <a:t>13</a:t>
            </a:fld>
            <a:endParaRPr lang="de-DE"/>
          </a:p>
        </p:txBody>
      </p:sp>
      <p:sp>
        <p:nvSpPr>
          <p:cNvPr id="166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C752B43-47C2-425B-BF3D-A2B563CE2181}" type="slidenum">
              <a:rPr lang="de-DE" smtClean="0"/>
              <a:pPr/>
              <a:t>17</a:t>
            </a:fld>
            <a:endParaRPr lang="de-DE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C752B43-47C2-425B-BF3D-A2B563CE2181}" type="slidenum">
              <a:rPr lang="de-DE" smtClean="0"/>
              <a:pPr/>
              <a:t>18</a:t>
            </a:fld>
            <a:endParaRPr lang="de-DE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C752B43-47C2-425B-BF3D-A2B563CE2181}" type="slidenum">
              <a:rPr lang="de-DE" smtClean="0"/>
              <a:pPr/>
              <a:t>19</a:t>
            </a:fld>
            <a:endParaRPr lang="de-DE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D19AB-EF8D-47D1-835D-882406CBD5CA}" type="slidenum">
              <a:rPr lang="de-DE"/>
              <a:pPr/>
              <a:t>21</a:t>
            </a:fld>
            <a:endParaRPr lang="de-DE"/>
          </a:p>
        </p:txBody>
      </p:sp>
      <p:sp>
        <p:nvSpPr>
          <p:cNvPr id="163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1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C752B43-47C2-425B-BF3D-A2B563CE2181}" type="slidenum">
              <a:rPr lang="de-DE" smtClean="0"/>
              <a:pPr/>
              <a:t>22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8D841FC-09D1-4227-92C7-9E2C9D4E3595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30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3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>
            <p:custDataLst>
              <p:tags r:id="rId15"/>
            </p:custDataLst>
          </p:nvPr>
        </p:nvSpPr>
        <p:spPr>
          <a:xfrm>
            <a:off x="540000" y="6423139"/>
            <a:ext cx="8064000" cy="24622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e-DE" sz="1000" dirty="0" smtClean="0"/>
              <a:t>Erstellt mit </a:t>
            </a:r>
            <a:r>
              <a:rPr lang="de-DE" sz="1000" dirty="0" err="1" smtClean="0"/>
              <a:t>QuickSlide</a:t>
            </a:r>
            <a:r>
              <a:rPr lang="de-DE" sz="1000" dirty="0" smtClean="0"/>
              <a:t> Professional - © </a:t>
            </a:r>
            <a:r>
              <a:rPr lang="de-DE" sz="1000" dirty="0" err="1" smtClean="0"/>
              <a:t>Strategy</a:t>
            </a:r>
            <a:r>
              <a:rPr lang="de-DE" sz="1000" baseline="0" dirty="0" smtClean="0"/>
              <a:t> </a:t>
            </a:r>
            <a:r>
              <a:rPr lang="de-DE" sz="1000" dirty="0" err="1" smtClean="0"/>
              <a:t>Compass</a:t>
            </a:r>
            <a:r>
              <a:rPr lang="de-DE" sz="1000" dirty="0" smtClean="0"/>
              <a:t> GmbH</a:t>
            </a:r>
            <a:endParaRPr lang="de-DE" sz="1000" dirty="0"/>
          </a:p>
        </p:txBody>
      </p:sp>
      <p:grpSp>
        <p:nvGrpSpPr>
          <p:cNvPr id="22" name="Gruppieren 21" hidden="1"/>
          <p:cNvGrpSpPr/>
          <p:nvPr userDrawn="1">
            <p:custDataLst>
              <p:tags r:id="rId16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23" name="Gerade Verbindung 22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Gerade Verbindung 28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7.xml"/><Relationship Id="rId4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8.xml"/><Relationship Id="rId4" Type="http://schemas.openxmlformats.org/officeDocument/2006/relationships/chart" Target="../charts/char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2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76.xml"/><Relationship Id="rId7" Type="http://schemas.openxmlformats.org/officeDocument/2006/relationships/tags" Target="../tags/tag80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10" Type="http://schemas.openxmlformats.org/officeDocument/2006/relationships/notesSlide" Target="../notesSlides/notesSlide5.xml"/><Relationship Id="rId4" Type="http://schemas.openxmlformats.org/officeDocument/2006/relationships/tags" Target="../tags/tag84.xml"/><Relationship Id="rId9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13" Type="http://schemas.openxmlformats.org/officeDocument/2006/relationships/slideLayout" Target="../slideLayouts/slideLayout3.xml"/><Relationship Id="rId3" Type="http://schemas.openxmlformats.org/officeDocument/2006/relationships/tags" Target="../tags/tag91.xml"/><Relationship Id="rId7" Type="http://schemas.openxmlformats.org/officeDocument/2006/relationships/tags" Target="../tags/tag95.xml"/><Relationship Id="rId12" Type="http://schemas.openxmlformats.org/officeDocument/2006/relationships/tags" Target="../tags/tag100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11" Type="http://schemas.openxmlformats.org/officeDocument/2006/relationships/tags" Target="../tags/tag99.xml"/><Relationship Id="rId5" Type="http://schemas.openxmlformats.org/officeDocument/2006/relationships/tags" Target="../tags/tag93.xml"/><Relationship Id="rId10" Type="http://schemas.openxmlformats.org/officeDocument/2006/relationships/tags" Target="../tags/tag98.xml"/><Relationship Id="rId4" Type="http://schemas.openxmlformats.org/officeDocument/2006/relationships/tags" Target="../tags/tag92.xml"/><Relationship Id="rId9" Type="http://schemas.openxmlformats.org/officeDocument/2006/relationships/tags" Target="../tags/tag97.xml"/><Relationship Id="rId14" Type="http://schemas.openxmlformats.org/officeDocument/2006/relationships/notesSlide" Target="../notesSlides/notesSlide6.xml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tags" Target="../tags/tag113.xml"/><Relationship Id="rId18" Type="http://schemas.openxmlformats.org/officeDocument/2006/relationships/tags" Target="../tags/tag118.xml"/><Relationship Id="rId26" Type="http://schemas.openxmlformats.org/officeDocument/2006/relationships/tags" Target="../tags/tag126.xml"/><Relationship Id="rId39" Type="http://schemas.openxmlformats.org/officeDocument/2006/relationships/tags" Target="../tags/tag139.xml"/><Relationship Id="rId21" Type="http://schemas.openxmlformats.org/officeDocument/2006/relationships/tags" Target="../tags/tag121.xml"/><Relationship Id="rId34" Type="http://schemas.openxmlformats.org/officeDocument/2006/relationships/tags" Target="../tags/tag134.xml"/><Relationship Id="rId42" Type="http://schemas.openxmlformats.org/officeDocument/2006/relationships/tags" Target="../tags/tag142.xml"/><Relationship Id="rId47" Type="http://schemas.openxmlformats.org/officeDocument/2006/relationships/tags" Target="../tags/tag147.xml"/><Relationship Id="rId50" Type="http://schemas.openxmlformats.org/officeDocument/2006/relationships/tags" Target="../tags/tag150.xml"/><Relationship Id="rId55" Type="http://schemas.openxmlformats.org/officeDocument/2006/relationships/tags" Target="../tags/tag155.xml"/><Relationship Id="rId63" Type="http://schemas.openxmlformats.org/officeDocument/2006/relationships/tags" Target="../tags/tag163.xml"/><Relationship Id="rId68" Type="http://schemas.openxmlformats.org/officeDocument/2006/relationships/tags" Target="../tags/tag168.xml"/><Relationship Id="rId76" Type="http://schemas.openxmlformats.org/officeDocument/2006/relationships/notesSlide" Target="../notesSlides/notesSlide7.xml"/><Relationship Id="rId7" Type="http://schemas.openxmlformats.org/officeDocument/2006/relationships/tags" Target="../tags/tag107.xml"/><Relationship Id="rId71" Type="http://schemas.openxmlformats.org/officeDocument/2006/relationships/tags" Target="../tags/tag171.xml"/><Relationship Id="rId2" Type="http://schemas.openxmlformats.org/officeDocument/2006/relationships/tags" Target="../tags/tag102.xml"/><Relationship Id="rId16" Type="http://schemas.openxmlformats.org/officeDocument/2006/relationships/tags" Target="../tags/tag116.xml"/><Relationship Id="rId29" Type="http://schemas.openxmlformats.org/officeDocument/2006/relationships/tags" Target="../tags/tag129.xml"/><Relationship Id="rId11" Type="http://schemas.openxmlformats.org/officeDocument/2006/relationships/tags" Target="../tags/tag111.xml"/><Relationship Id="rId24" Type="http://schemas.openxmlformats.org/officeDocument/2006/relationships/tags" Target="../tags/tag124.xml"/><Relationship Id="rId32" Type="http://schemas.openxmlformats.org/officeDocument/2006/relationships/tags" Target="../tags/tag132.xml"/><Relationship Id="rId37" Type="http://schemas.openxmlformats.org/officeDocument/2006/relationships/tags" Target="../tags/tag137.xml"/><Relationship Id="rId40" Type="http://schemas.openxmlformats.org/officeDocument/2006/relationships/tags" Target="../tags/tag140.xml"/><Relationship Id="rId45" Type="http://schemas.openxmlformats.org/officeDocument/2006/relationships/tags" Target="../tags/tag145.xml"/><Relationship Id="rId53" Type="http://schemas.openxmlformats.org/officeDocument/2006/relationships/tags" Target="../tags/tag153.xml"/><Relationship Id="rId58" Type="http://schemas.openxmlformats.org/officeDocument/2006/relationships/tags" Target="../tags/tag158.xml"/><Relationship Id="rId66" Type="http://schemas.openxmlformats.org/officeDocument/2006/relationships/tags" Target="../tags/tag166.xml"/><Relationship Id="rId74" Type="http://schemas.openxmlformats.org/officeDocument/2006/relationships/tags" Target="../tags/tag174.xml"/><Relationship Id="rId5" Type="http://schemas.openxmlformats.org/officeDocument/2006/relationships/tags" Target="../tags/tag105.xml"/><Relationship Id="rId15" Type="http://schemas.openxmlformats.org/officeDocument/2006/relationships/tags" Target="../tags/tag115.xml"/><Relationship Id="rId23" Type="http://schemas.openxmlformats.org/officeDocument/2006/relationships/tags" Target="../tags/tag123.xml"/><Relationship Id="rId28" Type="http://schemas.openxmlformats.org/officeDocument/2006/relationships/tags" Target="../tags/tag128.xml"/><Relationship Id="rId36" Type="http://schemas.openxmlformats.org/officeDocument/2006/relationships/tags" Target="../tags/tag136.xml"/><Relationship Id="rId49" Type="http://schemas.openxmlformats.org/officeDocument/2006/relationships/tags" Target="../tags/tag149.xml"/><Relationship Id="rId57" Type="http://schemas.openxmlformats.org/officeDocument/2006/relationships/tags" Target="../tags/tag157.xml"/><Relationship Id="rId61" Type="http://schemas.openxmlformats.org/officeDocument/2006/relationships/tags" Target="../tags/tag161.xml"/><Relationship Id="rId10" Type="http://schemas.openxmlformats.org/officeDocument/2006/relationships/tags" Target="../tags/tag110.xml"/><Relationship Id="rId19" Type="http://schemas.openxmlformats.org/officeDocument/2006/relationships/tags" Target="../tags/tag119.xml"/><Relationship Id="rId31" Type="http://schemas.openxmlformats.org/officeDocument/2006/relationships/tags" Target="../tags/tag131.xml"/><Relationship Id="rId44" Type="http://schemas.openxmlformats.org/officeDocument/2006/relationships/tags" Target="../tags/tag144.xml"/><Relationship Id="rId52" Type="http://schemas.openxmlformats.org/officeDocument/2006/relationships/tags" Target="../tags/tag152.xml"/><Relationship Id="rId60" Type="http://schemas.openxmlformats.org/officeDocument/2006/relationships/tags" Target="../tags/tag160.xml"/><Relationship Id="rId65" Type="http://schemas.openxmlformats.org/officeDocument/2006/relationships/tags" Target="../tags/tag165.xml"/><Relationship Id="rId73" Type="http://schemas.openxmlformats.org/officeDocument/2006/relationships/tags" Target="../tags/tag173.xml"/><Relationship Id="rId4" Type="http://schemas.openxmlformats.org/officeDocument/2006/relationships/tags" Target="../tags/tag104.xml"/><Relationship Id="rId9" Type="http://schemas.openxmlformats.org/officeDocument/2006/relationships/tags" Target="../tags/tag109.xml"/><Relationship Id="rId14" Type="http://schemas.openxmlformats.org/officeDocument/2006/relationships/tags" Target="../tags/tag114.xml"/><Relationship Id="rId22" Type="http://schemas.openxmlformats.org/officeDocument/2006/relationships/tags" Target="../tags/tag122.xml"/><Relationship Id="rId27" Type="http://schemas.openxmlformats.org/officeDocument/2006/relationships/tags" Target="../tags/tag127.xml"/><Relationship Id="rId30" Type="http://schemas.openxmlformats.org/officeDocument/2006/relationships/tags" Target="../tags/tag130.xml"/><Relationship Id="rId35" Type="http://schemas.openxmlformats.org/officeDocument/2006/relationships/tags" Target="../tags/tag135.xml"/><Relationship Id="rId43" Type="http://schemas.openxmlformats.org/officeDocument/2006/relationships/tags" Target="../tags/tag143.xml"/><Relationship Id="rId48" Type="http://schemas.openxmlformats.org/officeDocument/2006/relationships/tags" Target="../tags/tag148.xml"/><Relationship Id="rId56" Type="http://schemas.openxmlformats.org/officeDocument/2006/relationships/tags" Target="../tags/tag156.xml"/><Relationship Id="rId64" Type="http://schemas.openxmlformats.org/officeDocument/2006/relationships/tags" Target="../tags/tag164.xml"/><Relationship Id="rId69" Type="http://schemas.openxmlformats.org/officeDocument/2006/relationships/tags" Target="../tags/tag169.xml"/><Relationship Id="rId8" Type="http://schemas.openxmlformats.org/officeDocument/2006/relationships/tags" Target="../tags/tag108.xml"/><Relationship Id="rId51" Type="http://schemas.openxmlformats.org/officeDocument/2006/relationships/tags" Target="../tags/tag151.xml"/><Relationship Id="rId72" Type="http://schemas.openxmlformats.org/officeDocument/2006/relationships/tags" Target="../tags/tag172.xml"/><Relationship Id="rId3" Type="http://schemas.openxmlformats.org/officeDocument/2006/relationships/tags" Target="../tags/tag103.xml"/><Relationship Id="rId12" Type="http://schemas.openxmlformats.org/officeDocument/2006/relationships/tags" Target="../tags/tag112.xml"/><Relationship Id="rId17" Type="http://schemas.openxmlformats.org/officeDocument/2006/relationships/tags" Target="../tags/tag117.xml"/><Relationship Id="rId25" Type="http://schemas.openxmlformats.org/officeDocument/2006/relationships/tags" Target="../tags/tag125.xml"/><Relationship Id="rId33" Type="http://schemas.openxmlformats.org/officeDocument/2006/relationships/tags" Target="../tags/tag133.xml"/><Relationship Id="rId38" Type="http://schemas.openxmlformats.org/officeDocument/2006/relationships/tags" Target="../tags/tag138.xml"/><Relationship Id="rId46" Type="http://schemas.openxmlformats.org/officeDocument/2006/relationships/tags" Target="../tags/tag146.xml"/><Relationship Id="rId59" Type="http://schemas.openxmlformats.org/officeDocument/2006/relationships/tags" Target="../tags/tag159.xml"/><Relationship Id="rId67" Type="http://schemas.openxmlformats.org/officeDocument/2006/relationships/tags" Target="../tags/tag167.xml"/><Relationship Id="rId20" Type="http://schemas.openxmlformats.org/officeDocument/2006/relationships/tags" Target="../tags/tag120.xml"/><Relationship Id="rId41" Type="http://schemas.openxmlformats.org/officeDocument/2006/relationships/tags" Target="../tags/tag141.xml"/><Relationship Id="rId54" Type="http://schemas.openxmlformats.org/officeDocument/2006/relationships/tags" Target="../tags/tag154.xml"/><Relationship Id="rId62" Type="http://schemas.openxmlformats.org/officeDocument/2006/relationships/tags" Target="../tags/tag162.xml"/><Relationship Id="rId70" Type="http://schemas.openxmlformats.org/officeDocument/2006/relationships/tags" Target="../tags/tag170.xml"/><Relationship Id="rId75" Type="http://schemas.openxmlformats.org/officeDocument/2006/relationships/slideLayout" Target="../slideLayouts/slideLayout3.xml"/><Relationship Id="rId1" Type="http://schemas.openxmlformats.org/officeDocument/2006/relationships/tags" Target="../tags/tag101.xml"/><Relationship Id="rId6" Type="http://schemas.openxmlformats.org/officeDocument/2006/relationships/tags" Target="../tags/tag10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82.xml"/><Relationship Id="rId3" Type="http://schemas.openxmlformats.org/officeDocument/2006/relationships/tags" Target="../tags/tag177.xml"/><Relationship Id="rId7" Type="http://schemas.openxmlformats.org/officeDocument/2006/relationships/tags" Target="../tags/tag181.xml"/><Relationship Id="rId2" Type="http://schemas.openxmlformats.org/officeDocument/2006/relationships/tags" Target="../tags/tag176.xml"/><Relationship Id="rId1" Type="http://schemas.openxmlformats.org/officeDocument/2006/relationships/tags" Target="../tags/tag175.xml"/><Relationship Id="rId6" Type="http://schemas.openxmlformats.org/officeDocument/2006/relationships/tags" Target="../tags/tag180.xml"/><Relationship Id="rId5" Type="http://schemas.openxmlformats.org/officeDocument/2006/relationships/tags" Target="../tags/tag179.xml"/><Relationship Id="rId4" Type="http://schemas.openxmlformats.org/officeDocument/2006/relationships/tags" Target="../tags/tag178.xml"/><Relationship Id="rId9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84.xml"/><Relationship Id="rId1" Type="http://schemas.openxmlformats.org/officeDocument/2006/relationships/tags" Target="../tags/tag183.xml"/><Relationship Id="rId4" Type="http://schemas.openxmlformats.org/officeDocument/2006/relationships/notesSlide" Target="../notesSlides/notesSlide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192.xml"/><Relationship Id="rId13" Type="http://schemas.openxmlformats.org/officeDocument/2006/relationships/tags" Target="../tags/tag197.xml"/><Relationship Id="rId3" Type="http://schemas.openxmlformats.org/officeDocument/2006/relationships/tags" Target="../tags/tag187.xml"/><Relationship Id="rId7" Type="http://schemas.openxmlformats.org/officeDocument/2006/relationships/tags" Target="../tags/tag191.xml"/><Relationship Id="rId12" Type="http://schemas.openxmlformats.org/officeDocument/2006/relationships/tags" Target="../tags/tag196.xml"/><Relationship Id="rId17" Type="http://schemas.openxmlformats.org/officeDocument/2006/relationships/notesSlide" Target="../notesSlides/notesSlide9.xml"/><Relationship Id="rId2" Type="http://schemas.openxmlformats.org/officeDocument/2006/relationships/tags" Target="../tags/tag186.xml"/><Relationship Id="rId16" Type="http://schemas.openxmlformats.org/officeDocument/2006/relationships/slideLayout" Target="../slideLayouts/slideLayout3.xml"/><Relationship Id="rId1" Type="http://schemas.openxmlformats.org/officeDocument/2006/relationships/tags" Target="../tags/tag185.xml"/><Relationship Id="rId6" Type="http://schemas.openxmlformats.org/officeDocument/2006/relationships/tags" Target="../tags/tag190.xml"/><Relationship Id="rId11" Type="http://schemas.openxmlformats.org/officeDocument/2006/relationships/tags" Target="../tags/tag195.xml"/><Relationship Id="rId5" Type="http://schemas.openxmlformats.org/officeDocument/2006/relationships/tags" Target="../tags/tag189.xml"/><Relationship Id="rId15" Type="http://schemas.openxmlformats.org/officeDocument/2006/relationships/tags" Target="../tags/tag199.xml"/><Relationship Id="rId10" Type="http://schemas.openxmlformats.org/officeDocument/2006/relationships/tags" Target="../tags/tag194.xml"/><Relationship Id="rId4" Type="http://schemas.openxmlformats.org/officeDocument/2006/relationships/tags" Target="../tags/tag188.xml"/><Relationship Id="rId9" Type="http://schemas.openxmlformats.org/officeDocument/2006/relationships/tags" Target="../tags/tag193.xml"/><Relationship Id="rId14" Type="http://schemas.openxmlformats.org/officeDocument/2006/relationships/tags" Target="../tags/tag198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207.xml"/><Relationship Id="rId3" Type="http://schemas.openxmlformats.org/officeDocument/2006/relationships/tags" Target="../tags/tag202.xml"/><Relationship Id="rId7" Type="http://schemas.openxmlformats.org/officeDocument/2006/relationships/tags" Target="../tags/tag206.xml"/><Relationship Id="rId2" Type="http://schemas.openxmlformats.org/officeDocument/2006/relationships/tags" Target="../tags/tag201.xml"/><Relationship Id="rId1" Type="http://schemas.openxmlformats.org/officeDocument/2006/relationships/tags" Target="../tags/tag200.xml"/><Relationship Id="rId6" Type="http://schemas.openxmlformats.org/officeDocument/2006/relationships/tags" Target="../tags/tag205.xml"/><Relationship Id="rId5" Type="http://schemas.openxmlformats.org/officeDocument/2006/relationships/tags" Target="../tags/tag204.xml"/><Relationship Id="rId4" Type="http://schemas.openxmlformats.org/officeDocument/2006/relationships/tags" Target="../tags/tag203.xml"/><Relationship Id="rId9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tags" Target="../tags/tag209.xml"/><Relationship Id="rId1" Type="http://schemas.openxmlformats.org/officeDocument/2006/relationships/tags" Target="../tags/tag208.xml"/><Relationship Id="rId4" Type="http://schemas.openxmlformats.org/officeDocument/2006/relationships/notesSlide" Target="../notesSlides/notesSlide10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217.xml"/><Relationship Id="rId13" Type="http://schemas.openxmlformats.org/officeDocument/2006/relationships/tags" Target="../tags/tag222.xml"/><Relationship Id="rId3" Type="http://schemas.openxmlformats.org/officeDocument/2006/relationships/tags" Target="../tags/tag212.xml"/><Relationship Id="rId7" Type="http://schemas.openxmlformats.org/officeDocument/2006/relationships/tags" Target="../tags/tag216.xml"/><Relationship Id="rId12" Type="http://schemas.openxmlformats.org/officeDocument/2006/relationships/tags" Target="../tags/tag221.xml"/><Relationship Id="rId17" Type="http://schemas.openxmlformats.org/officeDocument/2006/relationships/notesSlide" Target="../notesSlides/notesSlide11.xml"/><Relationship Id="rId2" Type="http://schemas.openxmlformats.org/officeDocument/2006/relationships/tags" Target="../tags/tag211.xml"/><Relationship Id="rId16" Type="http://schemas.openxmlformats.org/officeDocument/2006/relationships/slideLayout" Target="../slideLayouts/slideLayout3.xml"/><Relationship Id="rId1" Type="http://schemas.openxmlformats.org/officeDocument/2006/relationships/tags" Target="../tags/tag210.xml"/><Relationship Id="rId6" Type="http://schemas.openxmlformats.org/officeDocument/2006/relationships/tags" Target="../tags/tag215.xml"/><Relationship Id="rId11" Type="http://schemas.openxmlformats.org/officeDocument/2006/relationships/tags" Target="../tags/tag220.xml"/><Relationship Id="rId5" Type="http://schemas.openxmlformats.org/officeDocument/2006/relationships/tags" Target="../tags/tag214.xml"/><Relationship Id="rId15" Type="http://schemas.openxmlformats.org/officeDocument/2006/relationships/tags" Target="../tags/tag224.xml"/><Relationship Id="rId10" Type="http://schemas.openxmlformats.org/officeDocument/2006/relationships/tags" Target="../tags/tag219.xml"/><Relationship Id="rId4" Type="http://schemas.openxmlformats.org/officeDocument/2006/relationships/tags" Target="../tags/tag213.xml"/><Relationship Id="rId9" Type="http://schemas.openxmlformats.org/officeDocument/2006/relationships/tags" Target="../tags/tag218.xml"/><Relationship Id="rId14" Type="http://schemas.openxmlformats.org/officeDocument/2006/relationships/tags" Target="../tags/tag2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232.xml"/><Relationship Id="rId3" Type="http://schemas.openxmlformats.org/officeDocument/2006/relationships/tags" Target="../tags/tag227.xml"/><Relationship Id="rId7" Type="http://schemas.openxmlformats.org/officeDocument/2006/relationships/tags" Target="../tags/tag231.xml"/><Relationship Id="rId2" Type="http://schemas.openxmlformats.org/officeDocument/2006/relationships/tags" Target="../tags/tag226.xml"/><Relationship Id="rId1" Type="http://schemas.openxmlformats.org/officeDocument/2006/relationships/tags" Target="../tags/tag225.xml"/><Relationship Id="rId6" Type="http://schemas.openxmlformats.org/officeDocument/2006/relationships/tags" Target="../tags/tag230.xml"/><Relationship Id="rId5" Type="http://schemas.openxmlformats.org/officeDocument/2006/relationships/tags" Target="../tags/tag229.xml"/><Relationship Id="rId4" Type="http://schemas.openxmlformats.org/officeDocument/2006/relationships/tags" Target="../tags/tag228.xml"/><Relationship Id="rId9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234.xml"/><Relationship Id="rId1" Type="http://schemas.openxmlformats.org/officeDocument/2006/relationships/tags" Target="../tags/tag233.xml"/><Relationship Id="rId4" Type="http://schemas.openxmlformats.org/officeDocument/2006/relationships/notesSlide" Target="../notesSlides/notesSlide1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tags" Target="../tags/tag242.xml"/><Relationship Id="rId13" Type="http://schemas.openxmlformats.org/officeDocument/2006/relationships/tags" Target="../tags/tag247.xml"/><Relationship Id="rId3" Type="http://schemas.openxmlformats.org/officeDocument/2006/relationships/tags" Target="../tags/tag237.xml"/><Relationship Id="rId7" Type="http://schemas.openxmlformats.org/officeDocument/2006/relationships/tags" Target="../tags/tag241.xml"/><Relationship Id="rId12" Type="http://schemas.openxmlformats.org/officeDocument/2006/relationships/tags" Target="../tags/tag246.xml"/><Relationship Id="rId17" Type="http://schemas.openxmlformats.org/officeDocument/2006/relationships/notesSlide" Target="../notesSlides/notesSlide13.xml"/><Relationship Id="rId2" Type="http://schemas.openxmlformats.org/officeDocument/2006/relationships/tags" Target="../tags/tag236.xml"/><Relationship Id="rId16" Type="http://schemas.openxmlformats.org/officeDocument/2006/relationships/slideLayout" Target="../slideLayouts/slideLayout3.xml"/><Relationship Id="rId1" Type="http://schemas.openxmlformats.org/officeDocument/2006/relationships/tags" Target="../tags/tag235.xml"/><Relationship Id="rId6" Type="http://schemas.openxmlformats.org/officeDocument/2006/relationships/tags" Target="../tags/tag240.xml"/><Relationship Id="rId11" Type="http://schemas.openxmlformats.org/officeDocument/2006/relationships/tags" Target="../tags/tag245.xml"/><Relationship Id="rId5" Type="http://schemas.openxmlformats.org/officeDocument/2006/relationships/tags" Target="../tags/tag239.xml"/><Relationship Id="rId15" Type="http://schemas.openxmlformats.org/officeDocument/2006/relationships/tags" Target="../tags/tag249.xml"/><Relationship Id="rId10" Type="http://schemas.openxmlformats.org/officeDocument/2006/relationships/tags" Target="../tags/tag244.xml"/><Relationship Id="rId4" Type="http://schemas.openxmlformats.org/officeDocument/2006/relationships/tags" Target="../tags/tag238.xml"/><Relationship Id="rId9" Type="http://schemas.openxmlformats.org/officeDocument/2006/relationships/tags" Target="../tags/tag243.xml"/><Relationship Id="rId14" Type="http://schemas.openxmlformats.org/officeDocument/2006/relationships/tags" Target="../tags/tag248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52.xml"/><Relationship Id="rId7" Type="http://schemas.openxmlformats.org/officeDocument/2006/relationships/tags" Target="../tags/tag256.xml"/><Relationship Id="rId2" Type="http://schemas.openxmlformats.org/officeDocument/2006/relationships/tags" Target="../tags/tag251.xml"/><Relationship Id="rId1" Type="http://schemas.openxmlformats.org/officeDocument/2006/relationships/tags" Target="../tags/tag250.xml"/><Relationship Id="rId6" Type="http://schemas.openxmlformats.org/officeDocument/2006/relationships/tags" Target="../tags/tag255.xml"/><Relationship Id="rId5" Type="http://schemas.openxmlformats.org/officeDocument/2006/relationships/tags" Target="../tags/tag254.xml"/><Relationship Id="rId4" Type="http://schemas.openxmlformats.org/officeDocument/2006/relationships/tags" Target="../tags/tag25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notesSlide" Target="../notesSlides/notesSlide1.xml"/><Relationship Id="rId3" Type="http://schemas.openxmlformats.org/officeDocument/2006/relationships/tags" Target="../tags/tag37.xml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slideLayout" Target="../slideLayouts/slideLayout3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10" Type="http://schemas.openxmlformats.org/officeDocument/2006/relationships/tags" Target="../tags/tag44.xml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2" Type="http://schemas.openxmlformats.org/officeDocument/2006/relationships/tags" Target="../tags/tag52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5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Am </a:t>
            </a:r>
            <a:r>
              <a:rPr lang="de-DE" dirty="0"/>
              <a:t>Beispiel einer Analyse von Indien aus Sicht eines westlichen Pharma-Konzerns – Fragestellung: Ist es attraktiv, in Indien ein Forschungszentrum zu errichten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Makro-Umweltanalyse </a:t>
            </a:r>
            <a:r>
              <a:rPr lang="de-DE" altLang="de-DE" dirty="0"/>
              <a:t>mit Szenarien</a:t>
            </a:r>
            <a:br>
              <a:rPr lang="de-DE" alt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3299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733834707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Zinsen und Inflation </a:t>
            </a:r>
            <a:r>
              <a:rPr lang="de-DE" dirty="0" smtClean="0"/>
              <a:t>[%]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Makroökonomische Stabilität seit … förderte ausländische Direktinvestitionen und Exportwachstum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Ökonomische Umwelt</a:t>
            </a:r>
          </a:p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Außenhandel [Mrd. USD1</a:t>
            </a:r>
            <a:r>
              <a:rPr lang="de-DE" dirty="0" smtClean="0"/>
              <a:t>)]</a:t>
            </a:r>
            <a:endParaRPr lang="de-DE" dirty="0"/>
          </a:p>
        </p:txBody>
      </p:sp>
      <p:graphicFrame>
        <p:nvGraphicFramePr>
          <p:cNvPr id="10" name="Inhaltsplatzhalter 7"/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608201501"/>
              </p:ext>
            </p:extLst>
          </p:nvPr>
        </p:nvGraphicFramePr>
        <p:xfrm>
          <a:off x="4787900" y="2274888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feld 10"/>
          <p:cNvSpPr txBox="1"/>
          <p:nvPr>
            <p:custDataLst>
              <p:tags r:id="rId1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4" name="Rectangle 44"/>
          <p:cNvSpPr>
            <a:spLocks noChangeArrowheads="1"/>
          </p:cNvSpPr>
          <p:nvPr/>
        </p:nvSpPr>
        <p:spPr bwMode="auto">
          <a:xfrm rot="1660432">
            <a:off x="7033692" y="1283487"/>
            <a:ext cx="1544259" cy="438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dirty="0" smtClean="0">
                <a:solidFill>
                  <a:schemeClr val="tx1"/>
                </a:solidFill>
              </a:rPr>
              <a:t>Fiktive Daten!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299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3182703384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smtClean="0"/>
              <a:t>Staatsausgaben [Mrd. USD] und Verschuldung [% des BIP]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Trotz hoher Verschuldung steigende Ausgaben für Bildung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Ökonomische Umwelt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Arbeitslosigkeit </a:t>
            </a:r>
            <a:r>
              <a:rPr lang="de-DE" dirty="0" smtClean="0"/>
              <a:t>[%]</a:t>
            </a:r>
            <a:endParaRPr lang="de-DE" dirty="0"/>
          </a:p>
        </p:txBody>
      </p:sp>
      <p:graphicFrame>
        <p:nvGraphicFramePr>
          <p:cNvPr id="10" name="Inhaltsplatzhalter 5"/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341960421"/>
              </p:ext>
            </p:extLst>
          </p:nvPr>
        </p:nvGraphicFramePr>
        <p:xfrm>
          <a:off x="4787900" y="2274888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44"/>
          <p:cNvSpPr>
            <a:spLocks noChangeArrowheads="1"/>
          </p:cNvSpPr>
          <p:nvPr/>
        </p:nvSpPr>
        <p:spPr bwMode="auto">
          <a:xfrm rot="1660432">
            <a:off x="7033692" y="1283487"/>
            <a:ext cx="1544259" cy="438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dirty="0" smtClean="0">
                <a:solidFill>
                  <a:schemeClr val="tx1"/>
                </a:solidFill>
              </a:rPr>
              <a:t>Fiktive Daten!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>
            <p:custDataLst>
              <p:tags r:id="rId1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11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808768053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Staatsausgaben 2005 </a:t>
            </a:r>
            <a:r>
              <a:rPr lang="de-DE" dirty="0" smtClean="0"/>
              <a:t>[%]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Trotz hoher Verschuldung steigende Ausgaben für Bildung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Ökonomische Umwelt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Staatliche Ausgaben für Bildung [Mrd. USD1</a:t>
            </a:r>
            <a:r>
              <a:rPr lang="de-DE" dirty="0" smtClean="0"/>
              <a:t>)]</a:t>
            </a:r>
            <a:endParaRPr lang="de-DE" dirty="0"/>
          </a:p>
        </p:txBody>
      </p:sp>
      <p:graphicFrame>
        <p:nvGraphicFramePr>
          <p:cNvPr id="11" name="Inhaltsplatzhalter 4"/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4284585958"/>
              </p:ext>
            </p:extLst>
          </p:nvPr>
        </p:nvGraphicFramePr>
        <p:xfrm>
          <a:off x="4787900" y="2274888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ctangle 44"/>
          <p:cNvSpPr>
            <a:spLocks noChangeArrowheads="1"/>
          </p:cNvSpPr>
          <p:nvPr/>
        </p:nvSpPr>
        <p:spPr bwMode="auto">
          <a:xfrm rot="1660432">
            <a:off x="7033692" y="1283487"/>
            <a:ext cx="1544259" cy="438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dirty="0" smtClean="0">
                <a:solidFill>
                  <a:schemeClr val="tx1"/>
                </a:solidFill>
              </a:rPr>
              <a:t>Fiktive Daten!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>
            <p:custDataLst>
              <p:tags r:id="rId1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531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99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altLang="de-DE"/>
              <a:t>Hauptaussage</a:t>
            </a:r>
            <a:endParaRPr lang="de-DE"/>
          </a:p>
        </p:txBody>
      </p:sp>
      <p:sp>
        <p:nvSpPr>
          <p:cNvPr id="1659908" name="Text Box 4"/>
          <p:cNvSpPr txBox="1">
            <a:spLocks noChangeArrowheads="1"/>
          </p:cNvSpPr>
          <p:nvPr/>
        </p:nvSpPr>
        <p:spPr bwMode="auto">
          <a:xfrm>
            <a:off x="679938" y="1619250"/>
            <a:ext cx="787790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de-DE" sz="1800" b="0" dirty="0" smtClean="0"/>
              <a:t>Technologische Umwelt</a:t>
            </a:r>
            <a:endParaRPr lang="de-DE" sz="1800" b="0" dirty="0"/>
          </a:p>
        </p:txBody>
      </p:sp>
      <p:sp>
        <p:nvSpPr>
          <p:cNvPr id="1659909" name="Source"/>
          <p:cNvSpPr txBox="1">
            <a:spLocks noChangeArrowheads="1"/>
          </p:cNvSpPr>
          <p:nvPr/>
        </p:nvSpPr>
        <p:spPr bwMode="auto">
          <a:xfrm>
            <a:off x="679939" y="6706802"/>
            <a:ext cx="351692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419100" indent="-4191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de-DE" sz="900" b="0">
                <a:latin typeface="Arial" charset="0"/>
              </a:rPr>
              <a:t>Quelle:</a:t>
            </a:r>
          </a:p>
        </p:txBody>
      </p:sp>
      <p:sp>
        <p:nvSpPr>
          <p:cNvPr id="1659910" name="Text Box 6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79938" y="6416675"/>
            <a:ext cx="787937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52400" indent="-1524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304800" indent="-1524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de-DE" sz="1000" b="0">
                <a:latin typeface="Arial" charset="0"/>
              </a:rPr>
              <a:t>1)	Fußnote</a:t>
            </a:r>
          </a:p>
        </p:txBody>
      </p:sp>
      <p:sp>
        <p:nvSpPr>
          <p:cNvPr id="13" name="Textfeld 12"/>
          <p:cNvSpPr txBox="1"/>
          <p:nvPr>
            <p:custDataLst>
              <p:tags r:id="rId2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6" name="Text field, Standard"/>
          <p:cNvSpPr>
            <a:spLocks noGrp="1"/>
          </p:cNvSpPr>
          <p:nvPr/>
        </p:nvSpPr>
        <p:spPr>
          <a:xfrm>
            <a:off x="540000" y="1988840"/>
            <a:ext cx="8064348" cy="41044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72000" tIns="45720" rIns="91440" bIns="45720" rtlCol="0">
            <a:no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Entwicklung der staatlichen und privaten F&amp;E-Ausgaben</a:t>
            </a:r>
          </a:p>
          <a:p>
            <a:endParaRPr lang="de-DE" dirty="0"/>
          </a:p>
          <a:p>
            <a:r>
              <a:rPr lang="de-DE" dirty="0"/>
              <a:t>Technologischer Stand des Landes in Bezug auf die Pharma-Branche</a:t>
            </a:r>
          </a:p>
          <a:p>
            <a:pPr lvl="1"/>
            <a:r>
              <a:rPr lang="de-DE" dirty="0"/>
              <a:t>Niveau der Forschung in Forschungszentren und Universitäten</a:t>
            </a:r>
          </a:p>
          <a:p>
            <a:pPr lvl="1"/>
            <a:r>
              <a:rPr lang="de-DE" dirty="0"/>
              <a:t>Niveau der Forschung in Pharma-Unternehmen</a:t>
            </a:r>
          </a:p>
          <a:p>
            <a:pPr lvl="1"/>
            <a:r>
              <a:rPr lang="de-DE" dirty="0"/>
              <a:t>Vorhandensein von Wissens-Clustern im Land</a:t>
            </a:r>
          </a:p>
          <a:p>
            <a:pPr lvl="1"/>
            <a:r>
              <a:rPr lang="de-DE" dirty="0"/>
              <a:t>Startups von Unternehmen in den relevanten Zentren</a:t>
            </a:r>
          </a:p>
          <a:p>
            <a:endParaRPr lang="de-DE" dirty="0"/>
          </a:p>
          <a:p>
            <a:r>
              <a:rPr lang="de-DE" dirty="0"/>
              <a:t>Infrastrukturelle Voraussetzungen für F&amp;E in den jeweiligen Zentren</a:t>
            </a:r>
          </a:p>
        </p:txBody>
      </p:sp>
      <p:grpSp>
        <p:nvGrpSpPr>
          <p:cNvPr id="14" name="Group 2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539750" y="5932800"/>
            <a:ext cx="1516063" cy="163512"/>
            <a:chOff x="340" y="3751"/>
            <a:chExt cx="955" cy="103"/>
          </a:xfrm>
        </p:grpSpPr>
        <p:sp>
          <p:nvSpPr>
            <p:cNvPr id="15" name="Rectangle 3"/>
            <p:cNvSpPr>
              <a:spLocks noChangeArrowheads="1"/>
            </p:cNvSpPr>
            <p:nvPr/>
          </p:nvSpPr>
          <p:spPr bwMode="auto">
            <a:xfrm>
              <a:off x="340" y="3763"/>
              <a:ext cx="159" cy="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>
              <a:off x="566" y="3751"/>
              <a:ext cx="729" cy="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de-DE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[Legende]</a:t>
              </a:r>
              <a:endParaRPr kumimoji="0" lang="de-DE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251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Bevölkerung 2005 [Mio. Menschen</a:t>
            </a:r>
            <a:r>
              <a:rPr lang="de-DE" dirty="0" smtClean="0"/>
              <a:t>]</a:t>
            </a:r>
            <a:endParaRPr lang="de-DE" baseline="300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Gesellschaftliche Umwelt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Bevölkerung 2020 [Mio. Menschen</a:t>
            </a:r>
            <a:r>
              <a:rPr lang="de-DE" dirty="0" smtClean="0"/>
              <a:t>]</a:t>
            </a:r>
            <a:endParaRPr lang="de-DE" dirty="0"/>
          </a:p>
        </p:txBody>
      </p:sp>
      <p:grpSp>
        <p:nvGrpSpPr>
          <p:cNvPr id="15" name="Group 42"/>
          <p:cNvGrpSpPr>
            <a:grpSpLocks/>
          </p:cNvGrpSpPr>
          <p:nvPr/>
        </p:nvGrpSpPr>
        <p:grpSpPr bwMode="auto">
          <a:xfrm>
            <a:off x="4695093" y="3036888"/>
            <a:ext cx="3892062" cy="2776537"/>
            <a:chOff x="3204" y="1913"/>
            <a:chExt cx="2656" cy="1749"/>
          </a:xfrm>
        </p:grpSpPr>
        <p:graphicFrame>
          <p:nvGraphicFramePr>
            <p:cNvPr id="16" name="Object 3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65014886"/>
                </p:ext>
              </p:extLst>
            </p:nvPr>
          </p:nvGraphicFramePr>
          <p:xfrm>
            <a:off x="3204" y="1913"/>
            <a:ext cx="1272" cy="17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7" name="Text Box 32"/>
            <p:cNvSpPr txBox="1">
              <a:spLocks noChangeArrowheads="1"/>
            </p:cNvSpPr>
            <p:nvPr/>
          </p:nvSpPr>
          <p:spPr bwMode="auto">
            <a:xfrm>
              <a:off x="4205" y="1984"/>
              <a:ext cx="74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de-DE" altLang="de-DE" sz="1200" b="0">
                  <a:latin typeface="Arial" charset="0"/>
                </a:rPr>
                <a:t>65+</a:t>
              </a:r>
              <a:endParaRPr lang="en-US" altLang="de-DE" sz="1200" b="0">
                <a:latin typeface="Arial" charset="0"/>
              </a:endParaRPr>
            </a:p>
          </p:txBody>
        </p:sp>
        <p:sp>
          <p:nvSpPr>
            <p:cNvPr id="18" name="Text Box 33"/>
            <p:cNvSpPr txBox="1">
              <a:spLocks noChangeArrowheads="1"/>
            </p:cNvSpPr>
            <p:nvPr/>
          </p:nvSpPr>
          <p:spPr bwMode="auto">
            <a:xfrm>
              <a:off x="4205" y="2224"/>
              <a:ext cx="74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55-64</a:t>
              </a:r>
            </a:p>
          </p:txBody>
        </p:sp>
        <p:sp>
          <p:nvSpPr>
            <p:cNvPr id="19" name="Text Box 34"/>
            <p:cNvSpPr txBox="1">
              <a:spLocks noChangeArrowheads="1"/>
            </p:cNvSpPr>
            <p:nvPr/>
          </p:nvSpPr>
          <p:spPr bwMode="auto">
            <a:xfrm>
              <a:off x="4205" y="2480"/>
              <a:ext cx="74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45-54</a:t>
              </a:r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4205" y="2728"/>
              <a:ext cx="74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de-DE" altLang="de-DE" sz="1200" b="0">
                  <a:latin typeface="Arial" charset="0"/>
                </a:rPr>
                <a:t>35-44</a:t>
              </a:r>
              <a:endParaRPr lang="en-US" altLang="de-DE" sz="1200" b="0">
                <a:latin typeface="Arial" charset="0"/>
              </a:endParaRPr>
            </a:p>
          </p:txBody>
        </p:sp>
        <p:sp>
          <p:nvSpPr>
            <p:cNvPr id="21" name="Text Box 36"/>
            <p:cNvSpPr txBox="1">
              <a:spLocks noChangeArrowheads="1"/>
            </p:cNvSpPr>
            <p:nvPr/>
          </p:nvSpPr>
          <p:spPr bwMode="auto">
            <a:xfrm>
              <a:off x="4205" y="2976"/>
              <a:ext cx="74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25-34</a:t>
              </a:r>
            </a:p>
          </p:txBody>
        </p:sp>
        <p:sp>
          <p:nvSpPr>
            <p:cNvPr id="22" name="Text Box 37"/>
            <p:cNvSpPr txBox="1">
              <a:spLocks noChangeArrowheads="1"/>
            </p:cNvSpPr>
            <p:nvPr/>
          </p:nvSpPr>
          <p:spPr bwMode="auto">
            <a:xfrm>
              <a:off x="4205" y="3224"/>
              <a:ext cx="74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1</a:t>
              </a:r>
              <a:r>
                <a:rPr lang="de-DE" altLang="de-DE" sz="1200" b="0">
                  <a:latin typeface="Arial" charset="0"/>
                </a:rPr>
                <a:t>5-24</a:t>
              </a:r>
              <a:endParaRPr lang="en-US" altLang="de-DE" sz="1200" b="0">
                <a:latin typeface="Arial" charset="0"/>
              </a:endParaRPr>
            </a:p>
          </p:txBody>
        </p:sp>
        <p:sp>
          <p:nvSpPr>
            <p:cNvPr id="23" name="Text Box 38"/>
            <p:cNvSpPr txBox="1">
              <a:spLocks noChangeArrowheads="1"/>
            </p:cNvSpPr>
            <p:nvPr/>
          </p:nvSpPr>
          <p:spPr bwMode="auto">
            <a:xfrm>
              <a:off x="4205" y="3472"/>
              <a:ext cx="740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0-1</a:t>
              </a:r>
              <a:r>
                <a:rPr lang="de-DE" altLang="de-DE" sz="1200" b="0">
                  <a:latin typeface="Arial" charset="0"/>
                </a:rPr>
                <a:t>4</a:t>
              </a:r>
              <a:endParaRPr lang="en-US" altLang="de-DE" sz="1200" b="0">
                <a:latin typeface="Arial" charset="0"/>
              </a:endParaRPr>
            </a:p>
          </p:txBody>
        </p:sp>
        <p:graphicFrame>
          <p:nvGraphicFramePr>
            <p:cNvPr id="24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35125449"/>
                </p:ext>
              </p:extLst>
            </p:nvPr>
          </p:nvGraphicFramePr>
          <p:xfrm>
            <a:off x="4650" y="1913"/>
            <a:ext cx="1210" cy="174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grpSp>
        <p:nvGrpSpPr>
          <p:cNvPr id="26" name="Gruppieren 25"/>
          <p:cNvGrpSpPr/>
          <p:nvPr/>
        </p:nvGrpSpPr>
        <p:grpSpPr>
          <a:xfrm>
            <a:off x="537308" y="3036888"/>
            <a:ext cx="3884246" cy="2776537"/>
            <a:chOff x="537308" y="3036888"/>
            <a:chExt cx="3884246" cy="2776537"/>
          </a:xfrm>
        </p:grpSpPr>
        <p:graphicFrame>
          <p:nvGraphicFramePr>
            <p:cNvPr id="27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25286351"/>
                </p:ext>
              </p:extLst>
            </p:nvPr>
          </p:nvGraphicFramePr>
          <p:xfrm>
            <a:off x="537308" y="3036888"/>
            <a:ext cx="1856154" cy="27765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2000250" y="3149600"/>
              <a:ext cx="1084385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de-DE" altLang="de-DE" sz="1200" b="0">
                  <a:latin typeface="Arial" charset="0"/>
                </a:rPr>
                <a:t>65+</a:t>
              </a:r>
              <a:endParaRPr lang="en-US" altLang="de-DE" sz="1200" b="0">
                <a:latin typeface="Arial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2000250" y="3530600"/>
              <a:ext cx="1084385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55-64</a:t>
              </a:r>
            </a:p>
          </p:txBody>
        </p:sp>
        <p:sp>
          <p:nvSpPr>
            <p:cNvPr id="30" name="Text Box 16"/>
            <p:cNvSpPr txBox="1">
              <a:spLocks noChangeArrowheads="1"/>
            </p:cNvSpPr>
            <p:nvPr/>
          </p:nvSpPr>
          <p:spPr bwMode="auto">
            <a:xfrm>
              <a:off x="2000250" y="3937000"/>
              <a:ext cx="1084385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45-54</a:t>
              </a:r>
            </a:p>
          </p:txBody>
        </p:sp>
        <p:sp>
          <p:nvSpPr>
            <p:cNvPr id="31" name="Text Box 17"/>
            <p:cNvSpPr txBox="1">
              <a:spLocks noChangeArrowheads="1"/>
            </p:cNvSpPr>
            <p:nvPr/>
          </p:nvSpPr>
          <p:spPr bwMode="auto">
            <a:xfrm>
              <a:off x="2000250" y="4330700"/>
              <a:ext cx="1084385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de-DE" altLang="de-DE" sz="1200" b="0">
                  <a:latin typeface="Arial" charset="0"/>
                </a:rPr>
                <a:t>35-44</a:t>
              </a:r>
              <a:endParaRPr lang="en-US" altLang="de-DE" sz="1200" b="0">
                <a:latin typeface="Arial" charset="0"/>
              </a:endParaRPr>
            </a:p>
          </p:txBody>
        </p:sp>
        <p:sp>
          <p:nvSpPr>
            <p:cNvPr id="32" name="Text Box 18"/>
            <p:cNvSpPr txBox="1">
              <a:spLocks noChangeArrowheads="1"/>
            </p:cNvSpPr>
            <p:nvPr/>
          </p:nvSpPr>
          <p:spPr bwMode="auto">
            <a:xfrm>
              <a:off x="2000250" y="4724400"/>
              <a:ext cx="1084385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25-34</a:t>
              </a:r>
            </a:p>
          </p:txBody>
        </p:sp>
        <p:sp>
          <p:nvSpPr>
            <p:cNvPr id="33" name="Text Box 19"/>
            <p:cNvSpPr txBox="1">
              <a:spLocks noChangeArrowheads="1"/>
            </p:cNvSpPr>
            <p:nvPr/>
          </p:nvSpPr>
          <p:spPr bwMode="auto">
            <a:xfrm>
              <a:off x="2000250" y="5118100"/>
              <a:ext cx="1084385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1</a:t>
              </a:r>
              <a:r>
                <a:rPr lang="de-DE" altLang="de-DE" sz="1200" b="0">
                  <a:latin typeface="Arial" charset="0"/>
                </a:rPr>
                <a:t>5-24</a:t>
              </a:r>
              <a:endParaRPr lang="en-US" altLang="de-DE" sz="1200" b="0">
                <a:latin typeface="Arial" charset="0"/>
              </a:endParaRP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2000250" y="5511800"/>
              <a:ext cx="1084385" cy="184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>
              <a:spAutoFit/>
            </a:bodyPr>
            <a:lstStyle>
              <a:lvl1pPr algn="l">
                <a:defRPr sz="2400">
                  <a:solidFill>
                    <a:schemeClr val="tx1"/>
                  </a:solidFill>
                  <a:latin typeface="Times New Roman" charset="0"/>
                </a:defRPr>
              </a:lvl1pPr>
              <a:lvl2pPr marL="222250" indent="-220663" algn="l"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420688" indent="-196850" algn="l"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630238" indent="-207963" algn="l">
                <a:defRPr sz="2400">
                  <a:solidFill>
                    <a:schemeClr val="tx1"/>
                  </a:solidFill>
                  <a:latin typeface="Times New Roman" charset="0"/>
                </a:defRPr>
              </a:lvl4pPr>
              <a:lvl5pPr algn="l">
                <a:defRPr sz="2400">
                  <a:solidFill>
                    <a:schemeClr val="tx1"/>
                  </a:solidFill>
                  <a:latin typeface="Times New Roman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0" hangingPunct="0"/>
              <a:r>
                <a:rPr lang="en-US" altLang="de-DE" sz="1200" b="0">
                  <a:latin typeface="Arial" charset="0"/>
                </a:rPr>
                <a:t>0-1</a:t>
              </a:r>
              <a:r>
                <a:rPr lang="de-DE" altLang="de-DE" sz="1200" b="0">
                  <a:latin typeface="Arial" charset="0"/>
                </a:rPr>
                <a:t>4</a:t>
              </a:r>
              <a:endParaRPr lang="en-US" altLang="de-DE" sz="1200" b="0">
                <a:latin typeface="Arial" charset="0"/>
              </a:endParaRPr>
            </a:p>
          </p:txBody>
        </p:sp>
        <p:graphicFrame>
          <p:nvGraphicFramePr>
            <p:cNvPr id="35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2909263"/>
                </p:ext>
              </p:extLst>
            </p:nvPr>
          </p:nvGraphicFramePr>
          <p:xfrm>
            <a:off x="2656254" y="3036888"/>
            <a:ext cx="1765300" cy="277653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</p:grpSp>
      <p:sp>
        <p:nvSpPr>
          <p:cNvPr id="36" name="Textfeld 35"/>
          <p:cNvSpPr txBox="1"/>
          <p:nvPr>
            <p:custDataLst>
              <p:tags r:id="rId1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10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2393488251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540100" y="1988475"/>
            <a:ext cx="3887884" cy="288000"/>
          </a:xfrm>
        </p:spPr>
        <p:txBody>
          <a:bodyPr/>
          <a:lstStyle/>
          <a:p>
            <a:r>
              <a:rPr lang="de-DE" dirty="0" smtClean="0"/>
              <a:t>Bildungsstruktur der Bevölkerung [%]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Gesellschaftliche Umwelt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 smtClean="0"/>
              <a:t>Zukünftige Entwicklung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e-DE" dirty="0"/>
              <a:t>Qualität des Schulwesens</a:t>
            </a:r>
          </a:p>
          <a:p>
            <a:endParaRPr lang="de-DE" dirty="0"/>
          </a:p>
          <a:p>
            <a:r>
              <a:rPr lang="de-DE" dirty="0"/>
              <a:t>Qualität der Universitäten</a:t>
            </a:r>
          </a:p>
          <a:p>
            <a:endParaRPr lang="de-DE" dirty="0"/>
          </a:p>
          <a:p>
            <a:r>
              <a:rPr lang="de-DE" dirty="0"/>
              <a:t>Entwicklung des Bildungssystems</a:t>
            </a:r>
          </a:p>
          <a:p>
            <a:endParaRPr lang="de-DE" dirty="0"/>
          </a:p>
          <a:p>
            <a:r>
              <a:rPr lang="de-DE" dirty="0"/>
              <a:t>Werte und Normen in der Bevölkerung bzgl. Bildung und Forschung</a:t>
            </a:r>
          </a:p>
          <a:p>
            <a:endParaRPr lang="de-DE" dirty="0"/>
          </a:p>
        </p:txBody>
      </p:sp>
      <p:sp>
        <p:nvSpPr>
          <p:cNvPr id="10" name="Textfeld 9"/>
          <p:cNvSpPr txBox="1"/>
          <p:nvPr>
            <p:custDataLst>
              <p:tags r:id="rId1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147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>
                <a:solidFill>
                  <a:schemeClr val="accent1"/>
                </a:solidFill>
              </a:rPr>
              <a:t>Zusammenfassung: Indien attraktiver Forschungsstandort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1"/>
                </a:solidFill>
              </a:rPr>
              <a:t>Makro-Umweltanalyse: größte Demokratie mit hohem Wachstum 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Szenarien über die zukünftige Attraktivität Indiens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en-US" sz="1600" dirty="0">
                <a:solidFill>
                  <a:schemeClr val="accent1"/>
                </a:solidFill>
              </a:rPr>
              <a:t>	1. Basis-</a:t>
            </a:r>
            <a:r>
              <a:rPr lang="en-US" sz="1600" dirty="0" err="1">
                <a:solidFill>
                  <a:schemeClr val="accent1"/>
                </a:solidFill>
              </a:rPr>
              <a:t>Szenario</a:t>
            </a:r>
            <a:r>
              <a:rPr lang="en-US" sz="1600" dirty="0">
                <a:solidFill>
                  <a:schemeClr val="accent1"/>
                </a:solidFill>
              </a:rPr>
              <a:t>: Business as usual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2. Optimistisches Szenario: Erhöhtes Reformtempo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3. Pessimistisches Szenario: Verschärfung des Kaschmir-Konflikts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endParaRPr lang="de-DE" sz="2000" dirty="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2878254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50850" y="2878254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40000" y="412895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D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564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Zur Bewertung der Schlüsselfaktoren in Indien wurden drei Szenarien erstellt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Beschreibung der Szenarien</a:t>
            </a:r>
          </a:p>
          <a:p>
            <a:endParaRPr lang="de-DE" dirty="0"/>
          </a:p>
        </p:txBody>
      </p:sp>
      <p:grpSp>
        <p:nvGrpSpPr>
          <p:cNvPr id="3" name="Gruppieren 14"/>
          <p:cNvGrpSpPr/>
          <p:nvPr/>
        </p:nvGrpSpPr>
        <p:grpSpPr>
          <a:xfrm>
            <a:off x="539750" y="1987199"/>
            <a:ext cx="8064500" cy="4104000"/>
            <a:chOff x="539750" y="1989138"/>
            <a:chExt cx="8064500" cy="4097337"/>
          </a:xfrm>
        </p:grpSpPr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539750" y="1989138"/>
              <a:ext cx="8064500" cy="1270000"/>
              <a:chOff x="340" y="1253"/>
              <a:chExt cx="5080" cy="816"/>
            </a:xfrm>
          </p:grpSpPr>
          <p:sp>
            <p:nvSpPr>
              <p:cNvPr id="13" name="Text Box 8"/>
              <p:cNvSpPr txBox="1"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340" y="1253"/>
                <a:ext cx="998" cy="8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t" anchorCtr="0">
                <a:noAutofit/>
              </a:bodyPr>
              <a:lstStyle/>
              <a:p>
                <a:r>
                  <a:rPr lang="de-DE" sz="1400" dirty="0" smtClean="0">
                    <a:solidFill>
                      <a:schemeClr val="bg1"/>
                    </a:solidFill>
                  </a:rPr>
                  <a:t>Basis-Szenario </a:t>
                </a:r>
                <a:r>
                  <a:rPr lang="de-DE" sz="1400" b="0" dirty="0" smtClean="0">
                    <a:solidFill>
                      <a:schemeClr val="bg1"/>
                    </a:solidFill>
                  </a:rPr>
                  <a:t>Business </a:t>
                </a:r>
                <a:r>
                  <a:rPr lang="de-DE" sz="1400" b="0" dirty="0" err="1" smtClean="0">
                    <a:solidFill>
                      <a:schemeClr val="bg1"/>
                    </a:solidFill>
                  </a:rPr>
                  <a:t>as</a:t>
                </a:r>
                <a:r>
                  <a:rPr lang="de-DE" sz="1400" b="0" dirty="0" smtClean="0">
                    <a:solidFill>
                      <a:schemeClr val="bg1"/>
                    </a:solidFill>
                  </a:rPr>
                  <a:t> </a:t>
                </a:r>
                <a:r>
                  <a:rPr lang="de-DE" sz="1400" b="0" dirty="0" err="1" smtClean="0">
                    <a:solidFill>
                      <a:schemeClr val="bg1"/>
                    </a:solidFill>
                  </a:rPr>
                  <a:t>usual</a:t>
                </a:r>
                <a:endParaRPr lang="de-DE" sz="1400" b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Rectangle 9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1338" y="1253"/>
                <a:ext cx="4082" cy="816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200" dirty="0">
                    <a:solidFill>
                      <a:sysClr val="windowText" lastClr="000000"/>
                    </a:solidFill>
                  </a:rPr>
                  <a:t>Indien geht den Weg der letzten Jahre weiter, keine schwerwiegenden Störungen</a:t>
                </a:r>
              </a:p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200" dirty="0">
                    <a:solidFill>
                      <a:sysClr val="windowText" lastClr="000000"/>
                    </a:solidFill>
                  </a:rPr>
                  <a:t>Hohes Wirtschaftswachstum sorgt für ausreichende politische und soziale Stabilität, steigendes Bildungsniveau und hohes Bevölkerungswachstum sichern stetigen Nachschub an günstigen und qualifizierten Arbeitskräften für Forschung</a:t>
                </a:r>
              </a:p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200" dirty="0">
                    <a:solidFill>
                      <a:sysClr val="windowText" lastClr="000000"/>
                    </a:solidFill>
                  </a:rPr>
                  <a:t>Reformen des Gerichtssystems verbessern Durchsetzung von IP-Rechten, </a:t>
                </a:r>
                <a:r>
                  <a:rPr lang="de-DE" sz="1200" dirty="0" smtClean="0">
                    <a:solidFill>
                      <a:sysClr val="windowText" lastClr="000000"/>
                    </a:solidFill>
                  </a:rPr>
                  <a:t>doch aufgrund nationaler </a:t>
                </a:r>
                <a:r>
                  <a:rPr lang="de-DE" sz="1200" dirty="0">
                    <a:solidFill>
                      <a:sysClr val="windowText" lastClr="000000"/>
                    </a:solidFill>
                  </a:rPr>
                  <a:t>Entwicklungsziele </a:t>
                </a:r>
                <a:r>
                  <a:rPr lang="de-DE" sz="1200" dirty="0" smtClean="0">
                    <a:solidFill>
                      <a:sysClr val="windowText" lastClr="000000"/>
                    </a:solidFill>
                  </a:rPr>
                  <a:t>hat der  </a:t>
                </a:r>
                <a:r>
                  <a:rPr lang="de-DE" sz="1200" dirty="0">
                    <a:solidFill>
                      <a:sysClr val="windowText" lastClr="000000"/>
                    </a:solidFill>
                  </a:rPr>
                  <a:t>Schutz geistigen Eigentums weiter </a:t>
                </a:r>
                <a:r>
                  <a:rPr lang="de-DE" sz="1200" dirty="0" smtClean="0">
                    <a:solidFill>
                      <a:sysClr val="windowText" lastClr="000000"/>
                    </a:solidFill>
                  </a:rPr>
                  <a:t>geringes </a:t>
                </a:r>
                <a:r>
                  <a:rPr lang="de-DE" sz="1200" dirty="0">
                    <a:solidFill>
                      <a:sysClr val="windowText" lastClr="000000"/>
                    </a:solidFill>
                  </a:rPr>
                  <a:t>Gewicht </a:t>
                </a:r>
              </a:p>
            </p:txBody>
          </p:sp>
        </p:grp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539750" y="3402013"/>
              <a:ext cx="8064500" cy="1270000"/>
              <a:chOff x="340" y="2115"/>
              <a:chExt cx="5080" cy="816"/>
            </a:xfrm>
          </p:grpSpPr>
          <p:sp>
            <p:nvSpPr>
              <p:cNvPr id="11" name="Text Box 11"/>
              <p:cNvSpPr txBox="1"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340" y="2115"/>
                <a:ext cx="998" cy="8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t" anchorCtr="0">
                <a:noAutofit/>
              </a:bodyPr>
              <a:lstStyle/>
              <a:p>
                <a:r>
                  <a:rPr lang="de-DE" sz="1400" dirty="0" smtClean="0">
                    <a:solidFill>
                      <a:schemeClr val="bg1"/>
                    </a:solidFill>
                  </a:rPr>
                  <a:t>Optimistisches Szenario</a:t>
                </a:r>
                <a:br>
                  <a:rPr lang="de-DE" sz="1400" dirty="0" smtClean="0">
                    <a:solidFill>
                      <a:schemeClr val="bg1"/>
                    </a:solidFill>
                  </a:rPr>
                </a:br>
                <a:r>
                  <a:rPr lang="de-DE" sz="1400" b="0" dirty="0" smtClean="0">
                    <a:solidFill>
                      <a:schemeClr val="bg1"/>
                    </a:solidFill>
                  </a:rPr>
                  <a:t>Erhöhtes Reformtempo</a:t>
                </a:r>
                <a:endParaRPr lang="de-DE" sz="1400" b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" name="Rectangle 12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338" y="2115"/>
                <a:ext cx="4082" cy="816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200" dirty="0">
                    <a:solidFill>
                      <a:sysClr val="windowText" lastClr="000000"/>
                    </a:solidFill>
                  </a:rPr>
                  <a:t>Die reformorientierte Partei erzielt eine klare Mehrheit bei den Wahlen, der neue Premier-Minister verfolgt einen liberalen Kurs und setzt wichtige Reformen durch</a:t>
                </a:r>
              </a:p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200" dirty="0">
                    <a:solidFill>
                      <a:sysClr val="windowText" lastClr="000000"/>
                    </a:solidFill>
                  </a:rPr>
                  <a:t>Die Wirtschaft wird durch die Reformen angekurbelt, das Brutto-Inlandsprodukt wächst noch schneller – Inflationsdruck kann durch Zinserhöhungen in Schach gehalten werden</a:t>
                </a:r>
              </a:p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200" dirty="0">
                    <a:solidFill>
                      <a:sysClr val="windowText" lastClr="000000"/>
                    </a:solidFill>
                  </a:rPr>
                  <a:t>Ein reformiertes Bildungssystem bringt genügend hoch qualifizierte Absolventen hervor, um das Wirtschaftswachstum begleiten zu können</a:t>
                </a:r>
              </a:p>
            </p:txBody>
          </p:sp>
        </p:grpSp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539750" y="4816475"/>
              <a:ext cx="8064500" cy="1270000"/>
              <a:chOff x="340" y="3022"/>
              <a:chExt cx="5080" cy="816"/>
            </a:xfrm>
          </p:grpSpPr>
          <p:sp>
            <p:nvSpPr>
              <p:cNvPr id="9" name="Text Box 14"/>
              <p:cNvSpPr txBox="1">
                <a:spLocks noChangeArrowheads="1"/>
              </p:cNvSpPr>
              <p:nvPr>
                <p:custDataLst>
                  <p:tags r:id="rId3"/>
                </p:custDataLst>
              </p:nvPr>
            </p:nvSpPr>
            <p:spPr bwMode="auto">
              <a:xfrm>
                <a:off x="340" y="3022"/>
                <a:ext cx="998" cy="81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t" anchorCtr="0">
                <a:noAutofit/>
              </a:bodyPr>
              <a:lstStyle/>
              <a:p>
                <a:r>
                  <a:rPr lang="de-DE" sz="1400" dirty="0" smtClean="0">
                    <a:solidFill>
                      <a:schemeClr val="bg1"/>
                    </a:solidFill>
                  </a:rPr>
                  <a:t>Pessimistisches Szenario </a:t>
                </a:r>
                <a:r>
                  <a:rPr lang="de-DE" sz="1400" b="0" dirty="0" smtClean="0">
                    <a:solidFill>
                      <a:schemeClr val="bg1"/>
                    </a:solidFill>
                  </a:rPr>
                  <a:t>Verschärfung des Kaschmir-Konflikts</a:t>
                </a:r>
                <a:endParaRPr lang="de-DE" sz="1400" b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" name="Rectangle 15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338" y="3022"/>
                <a:ext cx="4082" cy="816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200" dirty="0">
                    <a:solidFill>
                      <a:sysClr val="windowText" lastClr="000000"/>
                    </a:solidFill>
                  </a:rPr>
                  <a:t>Die Spannungen in Kaschmir führen zu einem erneuten Aufflammen der Kampfhandlungen mit der Folge erheblicher außenpolitischer Spannungen und großer Unruhen im Innern</a:t>
                </a:r>
              </a:p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200" dirty="0">
                    <a:solidFill>
                      <a:sysClr val="windowText" lastClr="000000"/>
                    </a:solidFill>
                  </a:rPr>
                  <a:t>Das Investitionsklima verschlechtert sich, ausländische Investoren meiden Indien</a:t>
                </a:r>
              </a:p>
              <a:p>
                <a:pPr marL="176213" indent="-176213">
                  <a:spcAft>
                    <a:spcPts val="417"/>
                  </a:spcAft>
                  <a:buSzPct val="90000"/>
                  <a:buFont typeface="Wingdings"/>
                  <a:buChar char="§"/>
                </a:pPr>
                <a:r>
                  <a:rPr lang="de-DE" sz="1200" dirty="0">
                    <a:solidFill>
                      <a:sysClr val="windowText" lastClr="000000"/>
                    </a:solidFill>
                  </a:rPr>
                  <a:t>Die weiter erhöhten Militärausgaben zwingen die Regierung zu Einschnitten bei den Ausgaben für Bildung und Forschung, wodurch Indien seinen Forschungsvorsprung vor anderen Ländern zu verlieren beginnt</a:t>
                </a:r>
              </a:p>
            </p:txBody>
          </p:sp>
        </p:grpSp>
      </p:grpSp>
      <p:sp>
        <p:nvSpPr>
          <p:cNvPr id="15" name="Textfeld 14"/>
          <p:cNvSpPr txBox="1"/>
          <p:nvPr>
            <p:custDataLst>
              <p:tags r:id="rId2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C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863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Den Szenarien liegt ein Modell zugrunde, das die wesentlichen Faktoren miteinander verknüpft (1/2)</a:t>
            </a:r>
          </a:p>
        </p:txBody>
      </p:sp>
      <p:sp>
        <p:nvSpPr>
          <p:cNvPr id="24" name="Textplatzhalter 2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Szenario-Modellierung: Schlüsselfaktoren</a:t>
            </a:r>
          </a:p>
          <a:p>
            <a:endParaRPr lang="de-DE" dirty="0"/>
          </a:p>
        </p:txBody>
      </p:sp>
      <p:sp>
        <p:nvSpPr>
          <p:cNvPr id="19" name="Text 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9750" y="1987200"/>
            <a:ext cx="1872010" cy="705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Politisch-rechtliche</a:t>
            </a:r>
          </a:p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Umwelt</a:t>
            </a:r>
            <a:endParaRPr lang="de-DE" sz="1600" b="0" dirty="0"/>
          </a:p>
        </p:txBody>
      </p:sp>
      <p:sp>
        <p:nvSpPr>
          <p:cNvPr id="20" name="Rectangle 9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11760" y="1987200"/>
            <a:ext cx="6192490" cy="70599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9750" y="2836304"/>
            <a:ext cx="1872010" cy="705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Ökonomische</a:t>
            </a:r>
          </a:p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Umwelt</a:t>
            </a:r>
            <a:endParaRPr lang="de-DE" sz="1600" b="0" dirty="0"/>
          </a:p>
        </p:txBody>
      </p:sp>
      <p:sp>
        <p:nvSpPr>
          <p:cNvPr id="18" name="Rectangle 1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411760" y="2836304"/>
            <a:ext cx="6192490" cy="70599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39750" y="3685407"/>
            <a:ext cx="1872010" cy="705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Technologische</a:t>
            </a:r>
          </a:p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Umwelt</a:t>
            </a:r>
            <a:endParaRPr lang="de-DE" sz="1600" b="0" dirty="0"/>
          </a:p>
        </p:txBody>
      </p:sp>
      <p:sp>
        <p:nvSpPr>
          <p:cNvPr id="16" name="Rectangle 1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411760" y="3685407"/>
            <a:ext cx="6192490" cy="70599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3" name="Text Box 1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39750" y="4534511"/>
            <a:ext cx="1872010" cy="705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Gesellschaftliche</a:t>
            </a:r>
          </a:p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Umwelt</a:t>
            </a:r>
            <a:endParaRPr lang="de-DE" sz="1600" b="0" dirty="0"/>
          </a:p>
        </p:txBody>
      </p:sp>
      <p:sp>
        <p:nvSpPr>
          <p:cNvPr id="14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411760" y="4534511"/>
            <a:ext cx="6192490" cy="70599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539750" y="5385204"/>
            <a:ext cx="1872010" cy="705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Ökologische</a:t>
            </a:r>
          </a:p>
          <a:p>
            <a:pPr marL="174625" indent="-174625">
              <a:spcAft>
                <a:spcPct val="10000"/>
              </a:spcAft>
            </a:pPr>
            <a:r>
              <a:rPr lang="de-DE" sz="1600" b="0" dirty="0" smtClean="0"/>
              <a:t>Umwelt</a:t>
            </a:r>
            <a:endParaRPr lang="de-DE" sz="1600" b="0" dirty="0"/>
          </a:p>
        </p:txBody>
      </p:sp>
      <p:sp>
        <p:nvSpPr>
          <p:cNvPr id="12" name="Rectangle 2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2411760" y="5385204"/>
            <a:ext cx="6192490" cy="70599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3610563" y="2066795"/>
            <a:ext cx="2049315" cy="269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sz="1600" b="0" dirty="0">
                <a:solidFill>
                  <a:schemeClr val="tx1"/>
                </a:solidFill>
              </a:rPr>
              <a:t>Politische Stabilität</a:t>
            </a:r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2555776" y="2992291"/>
            <a:ext cx="1562100" cy="269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sz="1600" b="0" dirty="0">
                <a:solidFill>
                  <a:schemeClr val="tx1"/>
                </a:solidFill>
              </a:rPr>
              <a:t>BIP-Wachstum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6635262" y="2138437"/>
            <a:ext cx="1746738" cy="4984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sz="1600" b="0" dirty="0">
                <a:solidFill>
                  <a:schemeClr val="tx1"/>
                </a:solidFill>
              </a:rPr>
              <a:t>Schutz geistigen</a:t>
            </a:r>
            <a:br>
              <a:rPr lang="de-DE" sz="1600" b="0" dirty="0">
                <a:solidFill>
                  <a:schemeClr val="tx1"/>
                </a:solidFill>
              </a:rPr>
            </a:br>
            <a:r>
              <a:rPr lang="de-DE" sz="1600" b="0" dirty="0">
                <a:solidFill>
                  <a:schemeClr val="tx1"/>
                </a:solidFill>
              </a:rPr>
              <a:t>Eigentums</a:t>
            </a:r>
          </a:p>
        </p:txBody>
      </p:sp>
      <p:sp>
        <p:nvSpPr>
          <p:cNvPr id="25" name="Rectangle 19"/>
          <p:cNvSpPr>
            <a:spLocks noChangeArrowheads="1"/>
          </p:cNvSpPr>
          <p:nvPr/>
        </p:nvSpPr>
        <p:spPr bwMode="auto">
          <a:xfrm>
            <a:off x="4083399" y="4691765"/>
            <a:ext cx="1746738" cy="269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sz="1600" b="0" dirty="0">
                <a:solidFill>
                  <a:schemeClr val="tx1"/>
                </a:solidFill>
              </a:rPr>
              <a:t>Soziale Stabilität</a:t>
            </a:r>
          </a:p>
        </p:txBody>
      </p:sp>
      <p:sp>
        <p:nvSpPr>
          <p:cNvPr id="26" name="Rectangle 20"/>
          <p:cNvSpPr>
            <a:spLocks noChangeArrowheads="1"/>
          </p:cNvSpPr>
          <p:nvPr/>
        </p:nvSpPr>
        <p:spPr bwMode="auto">
          <a:xfrm>
            <a:off x="6876256" y="3364186"/>
            <a:ext cx="1602722" cy="15890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sz="1600" b="0" dirty="0">
                <a:solidFill>
                  <a:schemeClr val="tx1"/>
                </a:solidFill>
              </a:rPr>
              <a:t>Verfügbarkeit</a:t>
            </a:r>
            <a:br>
              <a:rPr lang="de-DE" sz="1600" b="0" dirty="0">
                <a:solidFill>
                  <a:schemeClr val="tx1"/>
                </a:solidFill>
              </a:rPr>
            </a:br>
            <a:r>
              <a:rPr lang="de-DE" sz="1600" b="0" dirty="0">
                <a:solidFill>
                  <a:schemeClr val="tx1"/>
                </a:solidFill>
              </a:rPr>
              <a:t>günstiger und</a:t>
            </a:r>
            <a:br>
              <a:rPr lang="de-DE" sz="1600" b="0" dirty="0">
                <a:solidFill>
                  <a:schemeClr val="tx1"/>
                </a:solidFill>
              </a:rPr>
            </a:br>
            <a:r>
              <a:rPr lang="de-DE" sz="1600" b="0" dirty="0">
                <a:solidFill>
                  <a:schemeClr val="tx1"/>
                </a:solidFill>
              </a:rPr>
              <a:t>qualifizierter</a:t>
            </a:r>
            <a:br>
              <a:rPr lang="de-DE" sz="1600" b="0" dirty="0">
                <a:solidFill>
                  <a:schemeClr val="tx1"/>
                </a:solidFill>
              </a:rPr>
            </a:br>
            <a:r>
              <a:rPr lang="de-DE" sz="1600" b="0" dirty="0">
                <a:solidFill>
                  <a:schemeClr val="tx1"/>
                </a:solidFill>
              </a:rPr>
              <a:t>Forscher</a:t>
            </a:r>
          </a:p>
        </p:txBody>
      </p:sp>
      <p:cxnSp>
        <p:nvCxnSpPr>
          <p:cNvPr id="28" name="Gerade Verbindung 27"/>
          <p:cNvCxnSpPr>
            <a:stCxn id="21" idx="2"/>
            <a:endCxn id="23" idx="1"/>
          </p:cNvCxnSpPr>
          <p:nvPr/>
        </p:nvCxnSpPr>
        <p:spPr>
          <a:xfrm>
            <a:off x="4635221" y="2336670"/>
            <a:ext cx="2000041" cy="51005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>
            <a:stCxn id="21" idx="2"/>
            <a:endCxn id="22" idx="3"/>
          </p:cNvCxnSpPr>
          <p:nvPr/>
        </p:nvCxnSpPr>
        <p:spPr>
          <a:xfrm flipH="1">
            <a:off x="4117876" y="2336670"/>
            <a:ext cx="517345" cy="790559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>
            <a:stCxn id="26" idx="1"/>
            <a:endCxn id="23" idx="1"/>
          </p:cNvCxnSpPr>
          <p:nvPr/>
        </p:nvCxnSpPr>
        <p:spPr>
          <a:xfrm flipH="1" flipV="1">
            <a:off x="6635262" y="2387675"/>
            <a:ext cx="240994" cy="1771055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33"/>
          <p:cNvCxnSpPr>
            <a:stCxn id="26" idx="1"/>
            <a:endCxn id="25" idx="0"/>
          </p:cNvCxnSpPr>
          <p:nvPr/>
        </p:nvCxnSpPr>
        <p:spPr>
          <a:xfrm flipH="1">
            <a:off x="4956768" y="4158730"/>
            <a:ext cx="1919488" cy="533035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 Verbindung 35"/>
          <p:cNvCxnSpPr>
            <a:stCxn id="22" idx="3"/>
            <a:endCxn id="25" idx="0"/>
          </p:cNvCxnSpPr>
          <p:nvPr/>
        </p:nvCxnSpPr>
        <p:spPr>
          <a:xfrm>
            <a:off x="4117876" y="3127229"/>
            <a:ext cx="838892" cy="1564536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37"/>
          <p:cNvCxnSpPr>
            <a:stCxn id="21" idx="2"/>
            <a:endCxn id="26" idx="1"/>
          </p:cNvCxnSpPr>
          <p:nvPr/>
        </p:nvCxnSpPr>
        <p:spPr>
          <a:xfrm>
            <a:off x="4635221" y="2336670"/>
            <a:ext cx="2241035" cy="1822060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>
            <a:stCxn id="23" idx="1"/>
            <a:endCxn id="25" idx="0"/>
          </p:cNvCxnSpPr>
          <p:nvPr/>
        </p:nvCxnSpPr>
        <p:spPr>
          <a:xfrm flipH="1">
            <a:off x="4956768" y="2387675"/>
            <a:ext cx="1678494" cy="2304090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41"/>
          <p:cNvCxnSpPr>
            <a:stCxn id="23" idx="1"/>
            <a:endCxn id="22" idx="3"/>
          </p:cNvCxnSpPr>
          <p:nvPr/>
        </p:nvCxnSpPr>
        <p:spPr>
          <a:xfrm flipH="1">
            <a:off x="4117876" y="2387675"/>
            <a:ext cx="2517386" cy="739554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43"/>
          <p:cNvCxnSpPr>
            <a:stCxn id="21" idx="2"/>
            <a:endCxn id="25" idx="0"/>
          </p:cNvCxnSpPr>
          <p:nvPr/>
        </p:nvCxnSpPr>
        <p:spPr>
          <a:xfrm>
            <a:off x="4635221" y="2336670"/>
            <a:ext cx="321547" cy="2355095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Gerade Verbindung 48"/>
          <p:cNvCxnSpPr>
            <a:stCxn id="22" idx="3"/>
            <a:endCxn id="26" idx="1"/>
          </p:cNvCxnSpPr>
          <p:nvPr/>
        </p:nvCxnSpPr>
        <p:spPr>
          <a:xfrm>
            <a:off x="4117876" y="3127229"/>
            <a:ext cx="2758380" cy="1031501"/>
          </a:xfrm>
          <a:prstGeom prst="line">
            <a:avLst/>
          </a:prstGeom>
          <a:ln w="6350">
            <a:solidFill>
              <a:schemeClr val="accent3"/>
            </a:solidFill>
            <a:miter lim="800000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feld 74"/>
          <p:cNvSpPr txBox="1"/>
          <p:nvPr>
            <p:custDataLst>
              <p:tags r:id="rId12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C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544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Den Szenarien liegt ein Modell zugrunde, das die wesentlichen Faktoren miteinander verknüpft (2/2)</a:t>
            </a:r>
          </a:p>
        </p:txBody>
      </p:sp>
      <p:sp>
        <p:nvSpPr>
          <p:cNvPr id="33" name="Textplatzhalter 3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Szenario-Modellierung: Beeinflussungsmatrix</a:t>
            </a:r>
          </a:p>
          <a:p>
            <a:endParaRPr lang="de-DE" dirty="0"/>
          </a:p>
        </p:txBody>
      </p:sp>
      <p:grpSp>
        <p:nvGrpSpPr>
          <p:cNvPr id="73" name="Gruppieren 72"/>
          <p:cNvGrpSpPr/>
          <p:nvPr/>
        </p:nvGrpSpPr>
        <p:grpSpPr>
          <a:xfrm>
            <a:off x="539552" y="1988840"/>
            <a:ext cx="8064893" cy="3991605"/>
            <a:chOff x="539552" y="1988840"/>
            <a:chExt cx="8064893" cy="3991605"/>
          </a:xfrm>
        </p:grpSpPr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1701529" y="1988841"/>
              <a:ext cx="895363" cy="288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 algn="ctr">
                <a:spcBef>
                  <a:spcPct val="0"/>
                </a:spcBef>
                <a:spcAft>
                  <a:spcPts val="417"/>
                </a:spcAft>
              </a:pPr>
              <a:r>
                <a:rPr lang="de-DE" sz="1000" dirty="0" err="1" smtClean="0">
                  <a:solidFill>
                    <a:schemeClr val="bg1"/>
                  </a:solidFill>
                </a:rPr>
                <a:t>Außenpol</a:t>
              </a:r>
              <a:r>
                <a:rPr lang="de-DE" sz="1000" dirty="0" smtClean="0">
                  <a:solidFill>
                    <a:schemeClr val="bg1"/>
                  </a:solidFill>
                </a:rPr>
                <a:t>. Stabilität</a:t>
              </a:r>
              <a:endParaRPr lang="de-DE" sz="1000" dirty="0"/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2685561" y="1988841"/>
              <a:ext cx="895363" cy="288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 algn="ctr">
                <a:spcBef>
                  <a:spcPct val="0"/>
                </a:spcBef>
                <a:spcAft>
                  <a:spcPts val="417"/>
                </a:spcAft>
              </a:pPr>
              <a:r>
                <a:rPr lang="de-DE" sz="1000" dirty="0" smtClean="0">
                  <a:solidFill>
                    <a:schemeClr val="bg1"/>
                  </a:solidFill>
                </a:rPr>
                <a:t>Kaschmir-Konflikt</a:t>
              </a:r>
              <a:endParaRPr lang="de-DE" sz="1000" dirty="0"/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3669593" y="1988841"/>
              <a:ext cx="895363" cy="288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 algn="ctr">
                <a:spcBef>
                  <a:spcPct val="0"/>
                </a:spcBef>
                <a:spcAft>
                  <a:spcPts val="417"/>
                </a:spcAft>
              </a:pPr>
              <a:r>
                <a:rPr lang="de-DE" sz="1000" dirty="0" err="1" smtClean="0">
                  <a:solidFill>
                    <a:schemeClr val="bg1"/>
                  </a:solidFill>
                </a:rPr>
                <a:t>Innenpol</a:t>
              </a:r>
              <a:r>
                <a:rPr lang="de-DE" sz="1000" dirty="0" smtClean="0">
                  <a:solidFill>
                    <a:schemeClr val="bg1"/>
                  </a:solidFill>
                </a:rPr>
                <a:t>. Stabilität</a:t>
              </a:r>
              <a:endParaRPr lang="de-DE" sz="1000" dirty="0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4653625" y="1988841"/>
              <a:ext cx="895362" cy="288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 algn="ctr">
                <a:spcBef>
                  <a:spcPct val="0"/>
                </a:spcBef>
                <a:spcAft>
                  <a:spcPts val="417"/>
                </a:spcAft>
              </a:pPr>
              <a:r>
                <a:rPr lang="de-DE" sz="1000" dirty="0" smtClean="0">
                  <a:solidFill>
                    <a:schemeClr val="bg1"/>
                  </a:solidFill>
                </a:rPr>
                <a:t>Effizienz der Verwaltung</a:t>
              </a:r>
              <a:endParaRPr lang="de-DE" sz="1000" dirty="0"/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5689021" y="1988840"/>
              <a:ext cx="895362" cy="288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 algn="ctr">
                <a:spcBef>
                  <a:spcPct val="0"/>
                </a:spcBef>
                <a:spcAft>
                  <a:spcPts val="417"/>
                </a:spcAft>
              </a:pPr>
              <a:r>
                <a:rPr lang="de-DE" sz="1000" dirty="0" smtClean="0">
                  <a:solidFill>
                    <a:schemeClr val="bg1"/>
                  </a:solidFill>
                </a:rPr>
                <a:t>Korruption</a:t>
              </a:r>
              <a:endParaRPr lang="de-DE" sz="1000" dirty="0"/>
            </a:p>
          </p:txBody>
        </p:sp>
        <p:sp>
          <p:nvSpPr>
            <p:cNvPr id="40" name="Rectangle 30"/>
            <p:cNvSpPr>
              <a:spLocks noChangeArrowheads="1"/>
            </p:cNvSpPr>
            <p:nvPr/>
          </p:nvSpPr>
          <p:spPr bwMode="auto">
            <a:xfrm>
              <a:off x="6707824" y="1988840"/>
              <a:ext cx="895362" cy="288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 algn="ctr">
                <a:spcBef>
                  <a:spcPct val="0"/>
                </a:spcBef>
                <a:spcAft>
                  <a:spcPts val="417"/>
                </a:spcAft>
              </a:pPr>
              <a:r>
                <a:rPr lang="de-DE" sz="1000" dirty="0" smtClean="0">
                  <a:solidFill>
                    <a:schemeClr val="bg1"/>
                  </a:solidFill>
                </a:rPr>
                <a:t>FDI Wachstum</a:t>
              </a:r>
              <a:endParaRPr lang="de-DE" sz="1000" dirty="0"/>
            </a:p>
          </p:txBody>
        </p:sp>
        <p:sp>
          <p:nvSpPr>
            <p:cNvPr id="45" name="Rectangle 30"/>
            <p:cNvSpPr>
              <a:spLocks noChangeArrowheads="1"/>
            </p:cNvSpPr>
            <p:nvPr/>
          </p:nvSpPr>
          <p:spPr bwMode="auto">
            <a:xfrm>
              <a:off x="7709082" y="1988841"/>
              <a:ext cx="895362" cy="28800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 algn="ctr">
                <a:spcBef>
                  <a:spcPct val="0"/>
                </a:spcBef>
                <a:spcAft>
                  <a:spcPts val="417"/>
                </a:spcAft>
              </a:pPr>
              <a:r>
                <a:rPr lang="de-DE" sz="1000" dirty="0" smtClean="0">
                  <a:solidFill>
                    <a:schemeClr val="bg1"/>
                  </a:solidFill>
                </a:rPr>
                <a:t>BIP Wachstum</a:t>
              </a:r>
              <a:endParaRPr lang="de-DE" sz="1000" dirty="0"/>
            </a:p>
          </p:txBody>
        </p:sp>
        <p:grpSp>
          <p:nvGrpSpPr>
            <p:cNvPr id="64" name="Gruppieren 63"/>
            <p:cNvGrpSpPr/>
            <p:nvPr/>
          </p:nvGrpSpPr>
          <p:grpSpPr>
            <a:xfrm>
              <a:off x="539553" y="2384883"/>
              <a:ext cx="8064892" cy="3060341"/>
              <a:chOff x="539553" y="2384883"/>
              <a:chExt cx="8064892" cy="3708412"/>
            </a:xfrm>
          </p:grpSpPr>
          <p:sp>
            <p:nvSpPr>
              <p:cNvPr id="25" name="Rectangle 26"/>
              <p:cNvSpPr>
                <a:spLocks noChangeArrowheads="1"/>
              </p:cNvSpPr>
              <p:nvPr/>
            </p:nvSpPr>
            <p:spPr bwMode="auto">
              <a:xfrm>
                <a:off x="539553" y="2384884"/>
                <a:ext cx="1064790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ctr">
                <a:noAutofit/>
              </a:bodyPr>
              <a:lstStyle/>
              <a:p>
                <a:pPr algn="ctr">
                  <a:spcBef>
                    <a:spcPct val="0"/>
                  </a:spcBef>
                  <a:spcAft>
                    <a:spcPts val="417"/>
                  </a:spcAft>
                </a:pPr>
                <a:r>
                  <a:rPr lang="de-DE" sz="1000" dirty="0" err="1" smtClean="0">
                    <a:solidFill>
                      <a:schemeClr val="bg1"/>
                    </a:solidFill>
                  </a:rPr>
                  <a:t>Außenpol</a:t>
                </a:r>
                <a:r>
                  <a:rPr lang="de-DE" sz="1000" dirty="0" smtClean="0">
                    <a:solidFill>
                      <a:schemeClr val="bg1"/>
                    </a:solidFill>
                  </a:rPr>
                  <a:t>. Stabilität</a:t>
                </a:r>
                <a:endParaRPr lang="de-DE" sz="1000" dirty="0"/>
              </a:p>
            </p:txBody>
          </p:sp>
          <p:sp>
            <p:nvSpPr>
              <p:cNvPr id="26" name="Rectangle 27"/>
              <p:cNvSpPr>
                <a:spLocks noChangeArrowheads="1"/>
              </p:cNvSpPr>
              <p:nvPr/>
            </p:nvSpPr>
            <p:spPr bwMode="auto">
              <a:xfrm>
                <a:off x="539553" y="3656492"/>
                <a:ext cx="1064790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ctr">
                <a:noAutofit/>
              </a:bodyPr>
              <a:lstStyle/>
              <a:p>
                <a:pPr algn="ctr">
                  <a:spcBef>
                    <a:spcPct val="0"/>
                  </a:spcBef>
                  <a:spcAft>
                    <a:spcPts val="417"/>
                  </a:spcAft>
                </a:pPr>
                <a:r>
                  <a:rPr lang="de-DE" sz="1000" dirty="0" err="1" smtClean="0">
                    <a:solidFill>
                      <a:schemeClr val="bg1"/>
                    </a:solidFill>
                  </a:rPr>
                  <a:t>Innenpol</a:t>
                </a:r>
                <a:r>
                  <a:rPr lang="de-DE" sz="1000" dirty="0" smtClean="0">
                    <a:solidFill>
                      <a:schemeClr val="bg1"/>
                    </a:solidFill>
                  </a:rPr>
                  <a:t>. Stabilität</a:t>
                </a:r>
                <a:endParaRPr lang="de-DE" sz="1000" dirty="0"/>
              </a:p>
            </p:txBody>
          </p:sp>
          <p:sp>
            <p:nvSpPr>
              <p:cNvPr id="27" name="Rectangle 28"/>
              <p:cNvSpPr>
                <a:spLocks noChangeArrowheads="1"/>
              </p:cNvSpPr>
              <p:nvPr/>
            </p:nvSpPr>
            <p:spPr bwMode="auto">
              <a:xfrm>
                <a:off x="539553" y="3020688"/>
                <a:ext cx="1064790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ctr">
                <a:noAutofit/>
              </a:bodyPr>
              <a:lstStyle/>
              <a:p>
                <a:pPr algn="ctr">
                  <a:spcBef>
                    <a:spcPct val="0"/>
                  </a:spcBef>
                  <a:spcAft>
                    <a:spcPts val="417"/>
                  </a:spcAft>
                </a:pPr>
                <a:r>
                  <a:rPr lang="de-DE" sz="1000" dirty="0" smtClean="0">
                    <a:solidFill>
                      <a:schemeClr val="bg1"/>
                    </a:solidFill>
                  </a:rPr>
                  <a:t>Kaschmir-Konflikt</a:t>
                </a:r>
                <a:endParaRPr lang="de-DE" sz="1000" dirty="0"/>
              </a:p>
            </p:txBody>
          </p:sp>
          <p:sp>
            <p:nvSpPr>
              <p:cNvPr id="28" name="Rectangle 29"/>
              <p:cNvSpPr>
                <a:spLocks noChangeArrowheads="1"/>
              </p:cNvSpPr>
              <p:nvPr/>
            </p:nvSpPr>
            <p:spPr bwMode="auto">
              <a:xfrm>
                <a:off x="539553" y="4292297"/>
                <a:ext cx="1064790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ctr">
                <a:noAutofit/>
              </a:bodyPr>
              <a:lstStyle/>
              <a:p>
                <a:pPr algn="ctr">
                  <a:spcBef>
                    <a:spcPct val="0"/>
                  </a:spcBef>
                  <a:spcAft>
                    <a:spcPts val="417"/>
                  </a:spcAft>
                </a:pPr>
                <a:r>
                  <a:rPr lang="de-DE" sz="1000" dirty="0" smtClean="0">
                    <a:solidFill>
                      <a:schemeClr val="bg1"/>
                    </a:solidFill>
                  </a:rPr>
                  <a:t>Effizienz der Verwaltung</a:t>
                </a:r>
                <a:endParaRPr lang="de-DE" sz="1000" dirty="0"/>
              </a:p>
            </p:txBody>
          </p:sp>
          <p:sp>
            <p:nvSpPr>
              <p:cNvPr id="6" name="Rectangle 7"/>
              <p:cNvSpPr>
                <a:spLocks noChangeArrowheads="1"/>
              </p:cNvSpPr>
              <p:nvPr>
                <p:custDataLst>
                  <p:tags r:id="rId33"/>
                </p:custDataLst>
              </p:nvPr>
            </p:nvSpPr>
            <p:spPr bwMode="auto">
              <a:xfrm>
                <a:off x="1701529" y="2384884"/>
                <a:ext cx="895363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7" name="Rectangle 8"/>
              <p:cNvSpPr>
                <a:spLocks noChangeArrowheads="1"/>
              </p:cNvSpPr>
              <p:nvPr>
                <p:custDataLst>
                  <p:tags r:id="rId34"/>
                </p:custDataLst>
              </p:nvPr>
            </p:nvSpPr>
            <p:spPr bwMode="auto">
              <a:xfrm>
                <a:off x="1701529" y="3020688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8" name="Rectangle 9"/>
              <p:cNvSpPr>
                <a:spLocks noChangeArrowheads="1"/>
              </p:cNvSpPr>
              <p:nvPr>
                <p:custDataLst>
                  <p:tags r:id="rId35"/>
                </p:custDataLst>
              </p:nvPr>
            </p:nvSpPr>
            <p:spPr bwMode="auto">
              <a:xfrm>
                <a:off x="1701529" y="3656492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9" name="Rectangle 10"/>
              <p:cNvSpPr>
                <a:spLocks noChangeArrowheads="1"/>
              </p:cNvSpPr>
              <p:nvPr>
                <p:custDataLst>
                  <p:tags r:id="rId36"/>
                </p:custDataLst>
              </p:nvPr>
            </p:nvSpPr>
            <p:spPr bwMode="auto">
              <a:xfrm>
                <a:off x="1701529" y="4292297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0" name="Rectangle 11"/>
              <p:cNvSpPr>
                <a:spLocks noChangeArrowheads="1"/>
              </p:cNvSpPr>
              <p:nvPr>
                <p:custDataLst>
                  <p:tags r:id="rId37"/>
                </p:custDataLst>
              </p:nvPr>
            </p:nvSpPr>
            <p:spPr bwMode="auto">
              <a:xfrm>
                <a:off x="2685561" y="238488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1" name="Rectangle 12"/>
              <p:cNvSpPr>
                <a:spLocks noChangeArrowheads="1"/>
              </p:cNvSpPr>
              <p:nvPr>
                <p:custDataLst>
                  <p:tags r:id="rId38"/>
                </p:custDataLst>
              </p:nvPr>
            </p:nvSpPr>
            <p:spPr bwMode="auto">
              <a:xfrm>
                <a:off x="2685561" y="3006724"/>
                <a:ext cx="895363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2" name="Rectangle 13"/>
              <p:cNvSpPr>
                <a:spLocks noChangeArrowheads="1"/>
              </p:cNvSpPr>
              <p:nvPr>
                <p:custDataLst>
                  <p:tags r:id="rId39"/>
                </p:custDataLst>
              </p:nvPr>
            </p:nvSpPr>
            <p:spPr bwMode="auto">
              <a:xfrm>
                <a:off x="2685561" y="3628567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3" name="Rectangle 14"/>
              <p:cNvSpPr>
                <a:spLocks noChangeArrowheads="1"/>
              </p:cNvSpPr>
              <p:nvPr>
                <p:custDataLst>
                  <p:tags r:id="rId40"/>
                </p:custDataLst>
              </p:nvPr>
            </p:nvSpPr>
            <p:spPr bwMode="auto">
              <a:xfrm>
                <a:off x="2685561" y="4251510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4" name="Rectangle 15"/>
              <p:cNvSpPr>
                <a:spLocks noChangeArrowheads="1"/>
              </p:cNvSpPr>
              <p:nvPr>
                <p:custDataLst>
                  <p:tags r:id="rId41"/>
                </p:custDataLst>
              </p:nvPr>
            </p:nvSpPr>
            <p:spPr bwMode="auto">
              <a:xfrm>
                <a:off x="3669593" y="238488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5" name="Rectangle 16"/>
              <p:cNvSpPr>
                <a:spLocks noChangeArrowheads="1"/>
              </p:cNvSpPr>
              <p:nvPr>
                <p:custDataLst>
                  <p:tags r:id="rId42"/>
                </p:custDataLst>
              </p:nvPr>
            </p:nvSpPr>
            <p:spPr bwMode="auto">
              <a:xfrm>
                <a:off x="3669593" y="300672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6" name="Rectangle 17"/>
              <p:cNvSpPr>
                <a:spLocks noChangeArrowheads="1"/>
              </p:cNvSpPr>
              <p:nvPr>
                <p:custDataLst>
                  <p:tags r:id="rId43"/>
                </p:custDataLst>
              </p:nvPr>
            </p:nvSpPr>
            <p:spPr bwMode="auto">
              <a:xfrm>
                <a:off x="3669593" y="3628567"/>
                <a:ext cx="895363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7" name="Rectangle 18"/>
              <p:cNvSpPr>
                <a:spLocks noChangeArrowheads="1"/>
              </p:cNvSpPr>
              <p:nvPr>
                <p:custDataLst>
                  <p:tags r:id="rId44"/>
                </p:custDataLst>
              </p:nvPr>
            </p:nvSpPr>
            <p:spPr bwMode="auto">
              <a:xfrm>
                <a:off x="3669593" y="4251510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8" name="Rectangle 19"/>
              <p:cNvSpPr>
                <a:spLocks noChangeArrowheads="1"/>
              </p:cNvSpPr>
              <p:nvPr>
                <p:custDataLst>
                  <p:tags r:id="rId45"/>
                </p:custDataLst>
              </p:nvPr>
            </p:nvSpPr>
            <p:spPr bwMode="auto">
              <a:xfrm>
                <a:off x="4653625" y="238488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19" name="Rectangle 20"/>
              <p:cNvSpPr>
                <a:spLocks noChangeArrowheads="1"/>
              </p:cNvSpPr>
              <p:nvPr>
                <p:custDataLst>
                  <p:tags r:id="rId46"/>
                </p:custDataLst>
              </p:nvPr>
            </p:nvSpPr>
            <p:spPr bwMode="auto">
              <a:xfrm>
                <a:off x="4653625" y="300672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20" name="Rectangle 21"/>
              <p:cNvSpPr>
                <a:spLocks noChangeArrowheads="1"/>
              </p:cNvSpPr>
              <p:nvPr>
                <p:custDataLst>
                  <p:tags r:id="rId47"/>
                </p:custDataLst>
              </p:nvPr>
            </p:nvSpPr>
            <p:spPr bwMode="auto">
              <a:xfrm>
                <a:off x="4653625" y="3628567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21" name="Rectangle 22"/>
              <p:cNvSpPr>
                <a:spLocks noChangeArrowheads="1"/>
              </p:cNvSpPr>
              <p:nvPr>
                <p:custDataLst>
                  <p:tags r:id="rId48"/>
                </p:custDataLst>
              </p:nvPr>
            </p:nvSpPr>
            <p:spPr bwMode="auto">
              <a:xfrm>
                <a:off x="4653625" y="4251510"/>
                <a:ext cx="895363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30" name="Rectangle 19"/>
              <p:cNvSpPr>
                <a:spLocks noChangeArrowheads="1"/>
              </p:cNvSpPr>
              <p:nvPr>
                <p:custDataLst>
                  <p:tags r:id="rId49"/>
                </p:custDataLst>
              </p:nvPr>
            </p:nvSpPr>
            <p:spPr bwMode="auto">
              <a:xfrm>
                <a:off x="5689021" y="2384883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31" name="Rectangle 20"/>
              <p:cNvSpPr>
                <a:spLocks noChangeArrowheads="1"/>
              </p:cNvSpPr>
              <p:nvPr>
                <p:custDataLst>
                  <p:tags r:id="rId50"/>
                </p:custDataLst>
              </p:nvPr>
            </p:nvSpPr>
            <p:spPr bwMode="auto">
              <a:xfrm>
                <a:off x="5689021" y="3006723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32" name="Rectangle 21"/>
              <p:cNvSpPr>
                <a:spLocks noChangeArrowheads="1"/>
              </p:cNvSpPr>
              <p:nvPr>
                <p:custDataLst>
                  <p:tags r:id="rId51"/>
                </p:custDataLst>
              </p:nvPr>
            </p:nvSpPr>
            <p:spPr bwMode="auto">
              <a:xfrm>
                <a:off x="5689021" y="3628566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34" name="Rectangle 22"/>
              <p:cNvSpPr>
                <a:spLocks noChangeArrowheads="1"/>
              </p:cNvSpPr>
              <p:nvPr>
                <p:custDataLst>
                  <p:tags r:id="rId52"/>
                </p:custDataLst>
              </p:nvPr>
            </p:nvSpPr>
            <p:spPr bwMode="auto">
              <a:xfrm>
                <a:off x="5689021" y="4251509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>
                <p:custDataLst>
                  <p:tags r:id="rId53"/>
                </p:custDataLst>
              </p:nvPr>
            </p:nvSpPr>
            <p:spPr bwMode="auto">
              <a:xfrm>
                <a:off x="6707824" y="2384883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6707824" y="3006723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6707824" y="3628566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6707824" y="4251509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41" name="Rectangle 19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7709082" y="238488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42" name="Rectangle 20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7709082" y="300672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43" name="Rectangle 21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7709082" y="3628567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44" name="Rectangle 22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7709082" y="4251510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46" name="Rectangle 29"/>
              <p:cNvSpPr>
                <a:spLocks noChangeArrowheads="1"/>
              </p:cNvSpPr>
              <p:nvPr/>
            </p:nvSpPr>
            <p:spPr bwMode="auto">
              <a:xfrm>
                <a:off x="539553" y="4928101"/>
                <a:ext cx="1064790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ctr">
                <a:noAutofit/>
              </a:bodyPr>
              <a:lstStyle/>
              <a:p>
                <a:pPr algn="ctr">
                  <a:spcBef>
                    <a:spcPct val="0"/>
                  </a:spcBef>
                  <a:spcAft>
                    <a:spcPts val="417"/>
                  </a:spcAft>
                </a:pPr>
                <a:r>
                  <a:rPr lang="de-DE" sz="1000" dirty="0" smtClean="0">
                    <a:solidFill>
                      <a:schemeClr val="bg1"/>
                    </a:solidFill>
                  </a:rPr>
                  <a:t>Korruption</a:t>
                </a:r>
                <a:endParaRPr lang="de-DE" sz="1000" dirty="0"/>
              </a:p>
            </p:txBody>
          </p:sp>
          <p:sp>
            <p:nvSpPr>
              <p:cNvPr id="47" name="Rectangle 10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1701529" y="4928101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48" name="Rectangle 14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2685561" y="4934471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49" name="Rectangle 18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3669593" y="4934471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50" name="Rectangle 22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4653625" y="4934471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51" name="Rectangle 22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5689021" y="4934470"/>
                <a:ext cx="895363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52" name="Rectangle 22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6707824" y="4934470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53" name="Rectangle 22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7709082" y="4934471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54" name="Rectangle 29"/>
              <p:cNvSpPr>
                <a:spLocks noChangeArrowheads="1"/>
              </p:cNvSpPr>
              <p:nvPr/>
            </p:nvSpPr>
            <p:spPr bwMode="auto">
              <a:xfrm>
                <a:off x="539553" y="5563904"/>
                <a:ext cx="1064790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wrap="square" lIns="72000" tIns="45719" rIns="91439" bIns="45719" anchor="ctr">
                <a:noAutofit/>
              </a:bodyPr>
              <a:lstStyle/>
              <a:p>
                <a:pPr algn="ctr">
                  <a:spcBef>
                    <a:spcPct val="0"/>
                  </a:spcBef>
                  <a:spcAft>
                    <a:spcPts val="417"/>
                  </a:spcAft>
                </a:pPr>
                <a:r>
                  <a:rPr lang="de-DE" sz="1000" dirty="0" smtClean="0">
                    <a:solidFill>
                      <a:schemeClr val="bg1"/>
                    </a:solidFill>
                  </a:rPr>
                  <a:t>FDI Wachstum</a:t>
                </a:r>
                <a:endParaRPr lang="de-DE" sz="1000" dirty="0"/>
              </a:p>
            </p:txBody>
          </p:sp>
          <p:sp>
            <p:nvSpPr>
              <p:cNvPr id="55" name="Rectangle 10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701529" y="556390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56" name="Rectangle 14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2685561" y="556390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57" name="Rectangle 18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3669593" y="556390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58" name="Rectangle 22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4653625" y="556390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59" name="Rectangle 22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5689021" y="5563903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60" name="Rectangle 22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6707824" y="5563903"/>
                <a:ext cx="895363" cy="52939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  <p:sp>
            <p:nvSpPr>
              <p:cNvPr id="61" name="Rectangle 22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7709082" y="5563904"/>
                <a:ext cx="895363" cy="529391"/>
              </a:xfrm>
              <a:prstGeom prst="rect">
                <a:avLst/>
              </a:prstGeom>
              <a:solidFill>
                <a:schemeClr val="bg1"/>
              </a:solidFill>
              <a:ln>
                <a:headEnd/>
                <a:tailEnd/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vert="horz" wrap="square" lIns="72000" tIns="46799" rIns="89999" bIns="46799" anchor="t" anchorCtr="0">
                <a:noAutofit/>
              </a:bodyPr>
              <a:lstStyle/>
              <a:p>
                <a:pPr>
                  <a:spcAft>
                    <a:spcPts val="417"/>
                  </a:spcAft>
                  <a:buSzPct val="90000"/>
                </a:pPr>
                <a:endParaRPr lang="de-DE" sz="1400" dirty="0">
                  <a:solidFill>
                    <a:sysClr val="windowText" lastClr="000000"/>
                  </a:solidFill>
                  <a:latin typeface="Arial"/>
                </a:endParaRPr>
              </a:p>
            </p:txBody>
          </p:sp>
        </p:grpSp>
        <p:sp>
          <p:nvSpPr>
            <p:cNvPr id="65" name="Rectangle 29"/>
            <p:cNvSpPr>
              <a:spLocks noChangeArrowheads="1"/>
            </p:cNvSpPr>
            <p:nvPr/>
          </p:nvSpPr>
          <p:spPr bwMode="auto">
            <a:xfrm>
              <a:off x="539552" y="5543569"/>
              <a:ext cx="1064790" cy="43687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lIns="72000" tIns="45719" rIns="91439" bIns="45719" anchor="ctr">
              <a:noAutofit/>
            </a:bodyPr>
            <a:lstStyle/>
            <a:p>
              <a:pPr algn="ctr">
                <a:spcBef>
                  <a:spcPct val="0"/>
                </a:spcBef>
                <a:spcAft>
                  <a:spcPts val="417"/>
                </a:spcAft>
              </a:pPr>
              <a:r>
                <a:rPr lang="de-DE" sz="1000" dirty="0" smtClean="0">
                  <a:solidFill>
                    <a:schemeClr val="bg1"/>
                  </a:solidFill>
                </a:rPr>
                <a:t>BIP Wachstum</a:t>
              </a:r>
              <a:endParaRPr lang="de-DE" sz="1000" dirty="0"/>
            </a:p>
          </p:txBody>
        </p:sp>
        <p:sp>
          <p:nvSpPr>
            <p:cNvPr id="66" name="Rectangle 10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>
              <a:off x="1701528" y="5543569"/>
              <a:ext cx="895363" cy="436876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72000" tIns="46799" rIns="89999" bIns="46799" anchor="t" anchorCtr="0">
              <a:noAutofit/>
            </a:bodyPr>
            <a:lstStyle/>
            <a:p>
              <a:pPr>
                <a:spcAft>
                  <a:spcPts val="417"/>
                </a:spcAft>
                <a:buSzPct val="90000"/>
              </a:pPr>
              <a:endParaRPr lang="de-DE" sz="1400" dirty="0">
                <a:solidFill>
                  <a:sysClr val="windowText" lastClr="000000"/>
                </a:solidFill>
                <a:latin typeface="Arial"/>
              </a:endParaRPr>
            </a:p>
          </p:txBody>
        </p:sp>
        <p:sp>
          <p:nvSpPr>
            <p:cNvPr id="67" name="Rectangle 14"/>
            <p:cNvSpPr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2685560" y="5543569"/>
              <a:ext cx="895363" cy="436876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72000" tIns="46799" rIns="89999" bIns="46799" anchor="t" anchorCtr="0">
              <a:noAutofit/>
            </a:bodyPr>
            <a:lstStyle/>
            <a:p>
              <a:pPr>
                <a:spcAft>
                  <a:spcPts val="417"/>
                </a:spcAft>
                <a:buSzPct val="90000"/>
              </a:pPr>
              <a:endParaRPr lang="de-DE" sz="1400" dirty="0">
                <a:solidFill>
                  <a:sysClr val="windowText" lastClr="000000"/>
                </a:solidFill>
                <a:latin typeface="Arial"/>
              </a:endParaRPr>
            </a:p>
          </p:txBody>
        </p:sp>
        <p:sp>
          <p:nvSpPr>
            <p:cNvPr id="68" name="Rectangle 18"/>
            <p:cNvSpPr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3669592" y="5543569"/>
              <a:ext cx="895363" cy="436876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72000" tIns="46799" rIns="89999" bIns="46799" anchor="t" anchorCtr="0">
              <a:noAutofit/>
            </a:bodyPr>
            <a:lstStyle/>
            <a:p>
              <a:pPr>
                <a:spcAft>
                  <a:spcPts val="417"/>
                </a:spcAft>
                <a:buSzPct val="90000"/>
              </a:pPr>
              <a:endParaRPr lang="de-DE" sz="1400" dirty="0">
                <a:solidFill>
                  <a:sysClr val="windowText" lastClr="000000"/>
                </a:solidFill>
                <a:latin typeface="Arial"/>
              </a:endParaRPr>
            </a:p>
          </p:txBody>
        </p:sp>
        <p:sp>
          <p:nvSpPr>
            <p:cNvPr id="69" name="Rectangle 22"/>
            <p:cNvSpPr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4653624" y="5543569"/>
              <a:ext cx="895363" cy="436876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72000" tIns="46799" rIns="89999" bIns="46799" anchor="t" anchorCtr="0">
              <a:noAutofit/>
            </a:bodyPr>
            <a:lstStyle/>
            <a:p>
              <a:pPr>
                <a:spcAft>
                  <a:spcPts val="417"/>
                </a:spcAft>
                <a:buSzPct val="90000"/>
              </a:pPr>
              <a:endParaRPr lang="de-DE" sz="1400" dirty="0">
                <a:solidFill>
                  <a:sysClr val="windowText" lastClr="000000"/>
                </a:solidFill>
                <a:latin typeface="Arial"/>
              </a:endParaRPr>
            </a:p>
          </p:txBody>
        </p:sp>
        <p:sp>
          <p:nvSpPr>
            <p:cNvPr id="70" name="Rectangle 22"/>
            <p:cNvSpPr>
              <a:spLocks noChangeArrowheads="1"/>
            </p:cNvSpPr>
            <p:nvPr>
              <p:custDataLst>
                <p:tags r:id="rId30"/>
              </p:custDataLst>
            </p:nvPr>
          </p:nvSpPr>
          <p:spPr bwMode="auto">
            <a:xfrm>
              <a:off x="5689020" y="5543568"/>
              <a:ext cx="895363" cy="436876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72000" tIns="46799" rIns="89999" bIns="46799" anchor="t" anchorCtr="0">
              <a:noAutofit/>
            </a:bodyPr>
            <a:lstStyle/>
            <a:p>
              <a:pPr>
                <a:spcAft>
                  <a:spcPts val="417"/>
                </a:spcAft>
                <a:buSzPct val="90000"/>
              </a:pPr>
              <a:endParaRPr lang="de-DE" sz="1400" dirty="0">
                <a:solidFill>
                  <a:sysClr val="windowText" lastClr="000000"/>
                </a:solidFill>
                <a:latin typeface="Arial"/>
              </a:endParaRPr>
            </a:p>
          </p:txBody>
        </p:sp>
        <p:sp>
          <p:nvSpPr>
            <p:cNvPr id="71" name="Rectangle 22"/>
            <p:cNvSpPr>
              <a:spLocks noChangeArrowheads="1"/>
            </p:cNvSpPr>
            <p:nvPr>
              <p:custDataLst>
                <p:tags r:id="rId31"/>
              </p:custDataLst>
            </p:nvPr>
          </p:nvSpPr>
          <p:spPr bwMode="auto">
            <a:xfrm>
              <a:off x="6707823" y="5543568"/>
              <a:ext cx="895363" cy="436876"/>
            </a:xfrm>
            <a:prstGeom prst="rect">
              <a:avLst/>
            </a:prstGeom>
            <a:solidFill>
              <a:schemeClr val="bg1"/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vert="horz" wrap="square" lIns="72000" tIns="46799" rIns="89999" bIns="46799" anchor="t" anchorCtr="0">
              <a:noAutofit/>
            </a:bodyPr>
            <a:lstStyle/>
            <a:p>
              <a:pPr>
                <a:spcAft>
                  <a:spcPts val="417"/>
                </a:spcAft>
                <a:buSzPct val="90000"/>
              </a:pPr>
              <a:endParaRPr lang="de-DE" sz="1400" dirty="0">
                <a:solidFill>
                  <a:sysClr val="windowText" lastClr="000000"/>
                </a:solidFill>
                <a:latin typeface="Arial"/>
              </a:endParaRPr>
            </a:p>
          </p:txBody>
        </p:sp>
        <p:sp>
          <p:nvSpPr>
            <p:cNvPr id="72" name="Rectangle 22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>
              <a:off x="7709081" y="5543569"/>
              <a:ext cx="895363" cy="43687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72000" tIns="46799" rIns="89999" bIns="46799" anchor="t" anchorCtr="0">
              <a:noAutofit/>
            </a:bodyPr>
            <a:lstStyle/>
            <a:p>
              <a:pPr>
                <a:spcAft>
                  <a:spcPts val="417"/>
                </a:spcAft>
                <a:buSzPct val="90000"/>
              </a:pPr>
              <a:endParaRPr lang="de-DE" sz="1400" dirty="0">
                <a:solidFill>
                  <a:sysClr val="windowText" lastClr="000000"/>
                </a:solidFill>
                <a:latin typeface="Arial"/>
              </a:endParaRPr>
            </a:p>
          </p:txBody>
        </p:sp>
      </p:grpSp>
      <p:sp>
        <p:nvSpPr>
          <p:cNvPr id="74" name="Oval 2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022209" y="3001015"/>
            <a:ext cx="254000" cy="254000"/>
          </a:xfrm>
          <a:prstGeom prst="ellipse">
            <a:avLst/>
          </a:prstGeom>
          <a:solidFill>
            <a:schemeClr val="accent3"/>
          </a:solidFill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75" name="Group 12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2022209" y="3502663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6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7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78" name="Group 12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3006242" y="3525707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9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81" name="Group 18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3989480" y="3001015"/>
            <a:ext cx="255587" cy="254000"/>
            <a:chOff x="3606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2" name="Arc 19"/>
            <p:cNvSpPr>
              <a:spLocks/>
            </p:cNvSpPr>
            <p:nvPr/>
          </p:nvSpPr>
          <p:spPr bwMode="auto">
            <a:xfrm>
              <a:off x="3606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3" name="Oval 20"/>
            <p:cNvSpPr>
              <a:spLocks noChangeArrowheads="1"/>
            </p:cNvSpPr>
            <p:nvPr/>
          </p:nvSpPr>
          <p:spPr bwMode="auto">
            <a:xfrm>
              <a:off x="360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84" name="Group 12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3989480" y="4580351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5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6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87" name="Group 12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3992596" y="5099785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8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9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0" name="Group 12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3990274" y="5635007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1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2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3" name="Group 18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4973512" y="4580351"/>
            <a:ext cx="255587" cy="254000"/>
            <a:chOff x="3606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4" name="Arc 19"/>
            <p:cNvSpPr>
              <a:spLocks/>
            </p:cNvSpPr>
            <p:nvPr/>
          </p:nvSpPr>
          <p:spPr bwMode="auto">
            <a:xfrm>
              <a:off x="3606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5" name="Oval 20"/>
            <p:cNvSpPr>
              <a:spLocks noChangeArrowheads="1"/>
            </p:cNvSpPr>
            <p:nvPr/>
          </p:nvSpPr>
          <p:spPr bwMode="auto">
            <a:xfrm>
              <a:off x="360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6" name="Group 18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6008908" y="4016742"/>
            <a:ext cx="255587" cy="254000"/>
            <a:chOff x="3606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7" name="Arc 19"/>
            <p:cNvSpPr>
              <a:spLocks/>
            </p:cNvSpPr>
            <p:nvPr/>
          </p:nvSpPr>
          <p:spPr bwMode="auto">
            <a:xfrm>
              <a:off x="3606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8" name="Oval 20"/>
            <p:cNvSpPr>
              <a:spLocks noChangeArrowheads="1"/>
            </p:cNvSpPr>
            <p:nvPr/>
          </p:nvSpPr>
          <p:spPr bwMode="auto">
            <a:xfrm>
              <a:off x="360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9" name="Group 12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6010495" y="3502663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00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1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02" name="Oval 24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7028505" y="2476321"/>
            <a:ext cx="254000" cy="254000"/>
          </a:xfrm>
          <a:prstGeom prst="ellipse">
            <a:avLst/>
          </a:prstGeom>
          <a:solidFill>
            <a:schemeClr val="accent3"/>
          </a:solidFill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3" name="Oval 24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7028505" y="3001015"/>
            <a:ext cx="254000" cy="254000"/>
          </a:xfrm>
          <a:prstGeom prst="ellipse">
            <a:avLst/>
          </a:prstGeom>
          <a:solidFill>
            <a:schemeClr val="accent3"/>
          </a:solidFill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4" name="Oval 24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028505" y="3525707"/>
            <a:ext cx="254000" cy="254000"/>
          </a:xfrm>
          <a:prstGeom prst="ellipse">
            <a:avLst/>
          </a:prstGeom>
          <a:solidFill>
            <a:schemeClr val="accent3"/>
          </a:solidFill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05" name="Oval 24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8029762" y="3502662"/>
            <a:ext cx="254000" cy="254000"/>
          </a:xfrm>
          <a:prstGeom prst="ellipse">
            <a:avLst/>
          </a:prstGeom>
          <a:solidFill>
            <a:schemeClr val="accent3"/>
          </a:solidFill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106" name="Group 18"/>
          <p:cNvGrpSpPr>
            <a:grpSpLocks/>
          </p:cNvGrpSpPr>
          <p:nvPr>
            <p:custDataLst>
              <p:tags r:id="rId16"/>
            </p:custDataLst>
          </p:nvPr>
        </p:nvGrpSpPr>
        <p:grpSpPr bwMode="auto">
          <a:xfrm>
            <a:off x="8029762" y="2476321"/>
            <a:ext cx="255587" cy="254000"/>
            <a:chOff x="3606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07" name="Arc 19"/>
            <p:cNvSpPr>
              <a:spLocks/>
            </p:cNvSpPr>
            <p:nvPr/>
          </p:nvSpPr>
          <p:spPr bwMode="auto">
            <a:xfrm>
              <a:off x="3606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8" name="Oval 20"/>
            <p:cNvSpPr>
              <a:spLocks noChangeArrowheads="1"/>
            </p:cNvSpPr>
            <p:nvPr/>
          </p:nvSpPr>
          <p:spPr bwMode="auto">
            <a:xfrm>
              <a:off x="360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09" name="Group 18"/>
          <p:cNvGrpSpPr>
            <a:grpSpLocks/>
          </p:cNvGrpSpPr>
          <p:nvPr>
            <p:custDataLst>
              <p:tags r:id="rId17"/>
            </p:custDataLst>
          </p:nvPr>
        </p:nvGrpSpPr>
        <p:grpSpPr bwMode="auto">
          <a:xfrm>
            <a:off x="8029762" y="2989490"/>
            <a:ext cx="255587" cy="254000"/>
            <a:chOff x="3606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10" name="Arc 19"/>
            <p:cNvSpPr>
              <a:spLocks/>
            </p:cNvSpPr>
            <p:nvPr/>
          </p:nvSpPr>
          <p:spPr bwMode="auto">
            <a:xfrm>
              <a:off x="3606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1" name="Oval 20"/>
            <p:cNvSpPr>
              <a:spLocks noChangeArrowheads="1"/>
            </p:cNvSpPr>
            <p:nvPr/>
          </p:nvSpPr>
          <p:spPr bwMode="auto">
            <a:xfrm>
              <a:off x="360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77" name="Group 12"/>
          <p:cNvGrpSpPr>
            <a:grpSpLocks/>
          </p:cNvGrpSpPr>
          <p:nvPr>
            <p:custDataLst>
              <p:tags r:id="rId18"/>
            </p:custDataLst>
          </p:nvPr>
        </p:nvGrpSpPr>
        <p:grpSpPr bwMode="auto">
          <a:xfrm>
            <a:off x="8035459" y="4050401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78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79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80" name="Group 12"/>
          <p:cNvGrpSpPr>
            <a:grpSpLocks/>
          </p:cNvGrpSpPr>
          <p:nvPr>
            <p:custDataLst>
              <p:tags r:id="rId19"/>
            </p:custDataLst>
          </p:nvPr>
        </p:nvGrpSpPr>
        <p:grpSpPr bwMode="auto">
          <a:xfrm>
            <a:off x="7032615" y="4016741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81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2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83" name="Group 12"/>
          <p:cNvGrpSpPr>
            <a:grpSpLocks/>
          </p:cNvGrpSpPr>
          <p:nvPr>
            <p:custDataLst>
              <p:tags r:id="rId20"/>
            </p:custDataLst>
          </p:nvPr>
        </p:nvGrpSpPr>
        <p:grpSpPr bwMode="auto">
          <a:xfrm>
            <a:off x="7058038" y="4580351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84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5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186" name="Group 12"/>
          <p:cNvGrpSpPr>
            <a:grpSpLocks/>
          </p:cNvGrpSpPr>
          <p:nvPr>
            <p:custDataLst>
              <p:tags r:id="rId21"/>
            </p:custDataLst>
          </p:nvPr>
        </p:nvGrpSpPr>
        <p:grpSpPr bwMode="auto">
          <a:xfrm>
            <a:off x="8030555" y="5099785"/>
            <a:ext cx="254000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87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88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90" name="Textfeld 189"/>
          <p:cNvSpPr txBox="1"/>
          <p:nvPr>
            <p:custDataLst>
              <p:tags r:id="rId22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C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200" name="Text Box 2207"/>
          <p:cNvSpPr txBox="1">
            <a:spLocks noChangeArrowheads="1"/>
          </p:cNvSpPr>
          <p:nvPr/>
        </p:nvSpPr>
        <p:spPr bwMode="auto">
          <a:xfrm>
            <a:off x="927589" y="6168208"/>
            <a:ext cx="2494273" cy="149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 eaLnBrk="0" hangingPunct="0">
              <a:lnSpc>
                <a:spcPct val="97000"/>
              </a:lnSpc>
            </a:pPr>
            <a:r>
              <a:rPr lang="de-DE" sz="1000" b="0" dirty="0"/>
              <a:t>Sehr starke Beeinflussung (Zeile auf Spalte)</a:t>
            </a:r>
          </a:p>
        </p:txBody>
      </p:sp>
      <p:sp>
        <p:nvSpPr>
          <p:cNvPr id="202" name="Text Box 2211"/>
          <p:cNvSpPr txBox="1">
            <a:spLocks noChangeArrowheads="1"/>
          </p:cNvSpPr>
          <p:nvPr/>
        </p:nvSpPr>
        <p:spPr bwMode="auto">
          <a:xfrm>
            <a:off x="927590" y="6388872"/>
            <a:ext cx="2495876" cy="149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 eaLnBrk="0" hangingPunct="0">
              <a:lnSpc>
                <a:spcPct val="97000"/>
              </a:lnSpc>
            </a:pPr>
            <a:r>
              <a:rPr lang="de-DE" sz="1000" b="0" dirty="0"/>
              <a:t>Mittelstarke Beeinflussung (Zeile auf Spalte)</a:t>
            </a:r>
          </a:p>
        </p:txBody>
      </p:sp>
      <p:sp>
        <p:nvSpPr>
          <p:cNvPr id="204" name="Text Box 2214"/>
          <p:cNvSpPr txBox="1">
            <a:spLocks noChangeArrowheads="1"/>
          </p:cNvSpPr>
          <p:nvPr/>
        </p:nvSpPr>
        <p:spPr bwMode="auto">
          <a:xfrm>
            <a:off x="3860676" y="6168208"/>
            <a:ext cx="2295500" cy="149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 eaLnBrk="0" hangingPunct="0">
              <a:lnSpc>
                <a:spcPct val="97000"/>
              </a:lnSpc>
            </a:pPr>
            <a:r>
              <a:rPr lang="de-DE" sz="1000" b="0" dirty="0"/>
              <a:t>Geringe Beeinflussung (Zeile auf Spalte)</a:t>
            </a:r>
          </a:p>
        </p:txBody>
      </p:sp>
      <p:sp>
        <p:nvSpPr>
          <p:cNvPr id="208" name="Oval 24"/>
          <p:cNvSpPr>
            <a:spLocks noChangeAspect="1" noChangeArrowheads="1"/>
          </p:cNvSpPr>
          <p:nvPr>
            <p:custDataLst>
              <p:tags r:id="rId23"/>
            </p:custDataLst>
          </p:nvPr>
        </p:nvSpPr>
        <p:spPr bwMode="auto">
          <a:xfrm>
            <a:off x="686913" y="6158576"/>
            <a:ext cx="146103" cy="146103"/>
          </a:xfrm>
          <a:prstGeom prst="ellipse">
            <a:avLst/>
          </a:prstGeom>
          <a:solidFill>
            <a:schemeClr val="accent3"/>
          </a:solidFill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225" name="Group 18"/>
          <p:cNvGrpSpPr>
            <a:grpSpLocks/>
          </p:cNvGrpSpPr>
          <p:nvPr>
            <p:custDataLst>
              <p:tags r:id="rId24"/>
            </p:custDataLst>
          </p:nvPr>
        </p:nvGrpSpPr>
        <p:grpSpPr bwMode="auto">
          <a:xfrm>
            <a:off x="684000" y="6401751"/>
            <a:ext cx="146103" cy="146103"/>
            <a:chOff x="3606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26" name="Arc 19"/>
            <p:cNvSpPr>
              <a:spLocks/>
            </p:cNvSpPr>
            <p:nvPr/>
          </p:nvSpPr>
          <p:spPr bwMode="auto">
            <a:xfrm>
              <a:off x="3606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27" name="Oval 20"/>
            <p:cNvSpPr>
              <a:spLocks noChangeArrowheads="1"/>
            </p:cNvSpPr>
            <p:nvPr/>
          </p:nvSpPr>
          <p:spPr bwMode="auto">
            <a:xfrm>
              <a:off x="360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234" name="Group 12"/>
          <p:cNvGrpSpPr>
            <a:grpSpLocks/>
          </p:cNvGrpSpPr>
          <p:nvPr>
            <p:custDataLst>
              <p:tags r:id="rId25"/>
            </p:custDataLst>
          </p:nvPr>
        </p:nvGrpSpPr>
        <p:grpSpPr bwMode="auto">
          <a:xfrm>
            <a:off x="3669592" y="6153158"/>
            <a:ext cx="146103" cy="146103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35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36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177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Zusammenfassung: Indien attraktiver Forschungsstandort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Makro-Umweltanalyse: größte Demokratie mit hohem Wachstum 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Szenarien über die zukünftige Attraktivität Indiens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en-US" sz="1600" smtClean="0"/>
              <a:t>	1. Basis-Szenario: Business as usual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/>
              <a:t>	2. Optimistisches Szenario: Erhöhtes Reformtempo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/>
              <a:t>	3. Pessimistisches Szenario: Verschärfung des Kaschmir-Konflikts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endParaRPr lang="de-DE" sz="2000"/>
          </a:p>
        </p:txBody>
      </p:sp>
      <p:sp>
        <p:nvSpPr>
          <p:cNvPr id="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2878254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40000" y="412895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D</a:t>
            </a:r>
            <a:endParaRPr lang="de-DE" sz="2000" b="1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016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>
                <a:solidFill>
                  <a:schemeClr val="accent1"/>
                </a:solidFill>
              </a:rPr>
              <a:t>Zusammenfassung: Indien attraktiver Forschungsstandort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Makro-Umweltanalyse: größte Demokratie mit hohem Wachstum 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Szenarien über die zukünftige Attraktivität Indiens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en-US" sz="1600" smtClean="0"/>
              <a:t>	1. Basis-Szenario: Business as usual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2. Optimistisches Szenario: Erhöhtes Reformtempo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3. Pessimistisches Szenario: Verschärfung des Kaschmir-Konflikts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endParaRPr lang="de-DE" sz="200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2878254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50850" y="2878254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9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069975" y="3260217"/>
            <a:ext cx="0" cy="268224"/>
          </a:xfrm>
          <a:prstGeom prst="line">
            <a:avLst/>
          </a:prstGeom>
          <a:ln w="3810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40000" y="412895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D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3290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02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/>
              <a:t>Business as usual – Die Entwicklung der letzten Jahre wird sich fortsetzen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Beschreibung Basis-Szenario</a:t>
            </a:r>
          </a:p>
          <a:p>
            <a:endParaRPr lang="de-DE" dirty="0"/>
          </a:p>
        </p:txBody>
      </p:sp>
      <p:sp>
        <p:nvSpPr>
          <p:cNvPr id="8" name="Textfeld 7"/>
          <p:cNvSpPr txBox="1"/>
          <p:nvPr>
            <p:custDataLst>
              <p:tags r:id="rId1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C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>
            <p:custDataLst>
              <p:tags r:id="rId2"/>
            </p:custDataLst>
          </p:nvPr>
        </p:nvSpPr>
        <p:spPr>
          <a:xfrm>
            <a:off x="90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1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0" name="Text field, Standard"/>
          <p:cNvSpPr>
            <a:spLocks noGrp="1"/>
          </p:cNvSpPr>
          <p:nvPr/>
        </p:nvSpPr>
        <p:spPr>
          <a:xfrm>
            <a:off x="540000" y="1988840"/>
            <a:ext cx="8064348" cy="41044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72000" tIns="45720" rIns="91440" bIns="45720" rtlCol="0">
            <a:no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Ausführliche Beschreibung des Basis-Szenarios (2-3 Text-Folien)</a:t>
            </a:r>
          </a:p>
          <a:p>
            <a:pPr lvl="1"/>
            <a:r>
              <a:rPr lang="de-DE" dirty="0"/>
              <a:t>Beschreibung stellt eine zusammenhängende, glaubwürdige „Geschichte“ dar</a:t>
            </a:r>
          </a:p>
          <a:p>
            <a:pPr lvl="1"/>
            <a:r>
              <a:rPr lang="de-DE" dirty="0"/>
              <a:t>Erläuterung der Entwicklung der Schlüsselfaktoren im Kontext der Entwicklung weiterer relevanter Faktoren</a:t>
            </a:r>
          </a:p>
          <a:p>
            <a:endParaRPr lang="de-DE" dirty="0"/>
          </a:p>
          <a:p>
            <a:r>
              <a:rPr lang="de-DE" dirty="0"/>
              <a:t>Beschreibung des Szenarios ist Ergebnis der Analyse der relevanten Faktoren gemäß Faktoren-Modell (folgende Folie)</a:t>
            </a:r>
          </a:p>
          <a:p>
            <a:pPr lvl="1"/>
            <a:r>
              <a:rPr lang="de-DE" dirty="0"/>
              <a:t>Für jeden einzelnen Faktor muss die bisherige Entwicklung verstanden werden und Wissen über mögliche zukünftige Entwicklungen gesammelt werden</a:t>
            </a:r>
          </a:p>
          <a:p>
            <a:pPr lvl="1"/>
            <a:r>
              <a:rPr lang="de-DE" dirty="0"/>
              <a:t>Die gegenseitige Beeinflussung der Faktoren muss untersucht werden – Darstellung anhand einer Beeinflussungsmatrix</a:t>
            </a:r>
          </a:p>
          <a:p>
            <a:pPr lvl="1"/>
            <a:r>
              <a:rPr lang="de-DE" dirty="0"/>
              <a:t>Auf dieser Basis ist ein in sich stimmiges Modell der zukünftigen Entwicklung der jeweiligen Faktoren zu erstellen</a:t>
            </a:r>
          </a:p>
        </p:txBody>
      </p:sp>
    </p:spTree>
    <p:extLst>
      <p:ext uri="{BB962C8B-B14F-4D97-AF65-F5344CB8AC3E}">
        <p14:creationId xmlns:p14="http://schemas.microsoft.com/office/powerpoint/2010/main" val="7170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Indien wird ein attraktiver Forschungsstandort für westliche Pharma-Unternehmen bleiben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Schlüsselfaktoren im Basis-Szenario</a:t>
            </a:r>
          </a:p>
          <a:p>
            <a:endParaRPr lang="de-DE" dirty="0"/>
          </a:p>
        </p:txBody>
      </p:sp>
      <p:sp>
        <p:nvSpPr>
          <p:cNvPr id="16" name="Text 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9750" y="1987200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BIP-Wachstum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9750" y="3047784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Politische und</a:t>
            </a:r>
          </a:p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soziale Stabilität</a:t>
            </a:r>
          </a:p>
        </p:txBody>
      </p:sp>
      <p:sp>
        <p:nvSpPr>
          <p:cNvPr id="12" name="Text Box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9750" y="4109958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Schutz von</a:t>
            </a:r>
          </a:p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geistigem Eigentum</a:t>
            </a:r>
          </a:p>
        </p:txBody>
      </p:sp>
      <p:sp>
        <p:nvSpPr>
          <p:cNvPr id="10" name="Text 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9750" y="5172133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Verfügbarkeit günstiger und</a:t>
            </a:r>
          </a:p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qualifizierter Forscher</a:t>
            </a:r>
          </a:p>
        </p:txBody>
      </p:sp>
      <p:sp>
        <p:nvSpPr>
          <p:cNvPr id="9" name="Rechteck 8"/>
          <p:cNvSpPr>
            <a:spLocks noChangeAspect="1"/>
          </p:cNvSpPr>
          <p:nvPr/>
        </p:nvSpPr>
        <p:spPr>
          <a:xfrm>
            <a:off x="3419872" y="1987200"/>
            <a:ext cx="1152128" cy="919067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419872" y="3047784"/>
            <a:ext cx="1152128" cy="919067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19872" y="4109958"/>
            <a:ext cx="1152128" cy="919067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19872" y="5172132"/>
            <a:ext cx="1152128" cy="919067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7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572000" y="1987200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sp>
        <p:nvSpPr>
          <p:cNvPr id="15" name="Rectangle 1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572000" y="3047783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sp>
        <p:nvSpPr>
          <p:cNvPr id="13" name="Rectangle 1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572000" y="4109958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sp>
        <p:nvSpPr>
          <p:cNvPr id="11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572000" y="5172132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grpSp>
        <p:nvGrpSpPr>
          <p:cNvPr id="23" name="Group 12"/>
          <p:cNvGrpSpPr>
            <a:grpSpLocks noChangeAspect="1"/>
          </p:cNvGrpSpPr>
          <p:nvPr>
            <p:custDataLst>
              <p:tags r:id="rId10"/>
            </p:custDataLst>
          </p:nvPr>
        </p:nvGrpSpPr>
        <p:grpSpPr bwMode="auto">
          <a:xfrm>
            <a:off x="3702669" y="2153466"/>
            <a:ext cx="586534" cy="586534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4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32" name="Group 12"/>
          <p:cNvGrpSpPr>
            <a:grpSpLocks noChangeAspect="1"/>
          </p:cNvGrpSpPr>
          <p:nvPr>
            <p:custDataLst>
              <p:tags r:id="rId11"/>
            </p:custDataLst>
          </p:nvPr>
        </p:nvGrpSpPr>
        <p:grpSpPr bwMode="auto">
          <a:xfrm>
            <a:off x="3702669" y="5338398"/>
            <a:ext cx="586534" cy="586534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38" name="Group 6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3702669" y="4276224"/>
            <a:ext cx="586534" cy="586534"/>
            <a:chOff x="174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9" name="Arc 7"/>
            <p:cNvSpPr>
              <a:spLocks/>
            </p:cNvSpPr>
            <p:nvPr/>
          </p:nvSpPr>
          <p:spPr bwMode="auto">
            <a:xfrm>
              <a:off x="1826" y="1776"/>
              <a:ext cx="80" cy="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174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44" name="Group 6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3702669" y="3215110"/>
            <a:ext cx="586534" cy="586534"/>
            <a:chOff x="174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5" name="Arc 7"/>
            <p:cNvSpPr>
              <a:spLocks/>
            </p:cNvSpPr>
            <p:nvPr/>
          </p:nvSpPr>
          <p:spPr bwMode="auto">
            <a:xfrm>
              <a:off x="1826" y="1776"/>
              <a:ext cx="80" cy="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174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47" name="Textfeld 46"/>
          <p:cNvSpPr txBox="1"/>
          <p:nvPr>
            <p:custDataLst>
              <p:tags r:id="rId14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C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48" name="Textfeld 47"/>
          <p:cNvSpPr txBox="1"/>
          <p:nvPr>
            <p:custDataLst>
              <p:tags r:id="rId15"/>
            </p:custDataLst>
          </p:nvPr>
        </p:nvSpPr>
        <p:spPr>
          <a:xfrm>
            <a:off x="90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1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56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>
                <a:solidFill>
                  <a:schemeClr val="accent1"/>
                </a:solidFill>
              </a:rPr>
              <a:t>Zusammenfassung: Indien attraktiver Forschungsstandort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Makro-Umweltanalyse: größte Demokratie mit hohem Wachstum 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Szenarien über die zukünftige Attraktivität Indiens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en-US" sz="1600" smtClean="0">
                <a:solidFill>
                  <a:schemeClr val="accent1"/>
                </a:solidFill>
              </a:rPr>
              <a:t>	1. Basis-Szenario: Business as usual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/>
              <a:t>	2. Optimistisches Szenario: Erhöhtes Reformtempo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3. Pessimistisches Szenario: Verschärfung des Kaschmir-Konflikts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endParaRPr lang="de-DE" sz="200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2878254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50850" y="2878254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9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069975" y="3528441"/>
            <a:ext cx="0" cy="268224"/>
          </a:xfrm>
          <a:prstGeom prst="line">
            <a:avLst/>
          </a:prstGeom>
          <a:ln w="3810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40000" y="412895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D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053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6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/>
              <a:t>Erhöhtes Reformtempo – Bei den anstehenden Wahlen verschiebt sich das Kräfteverhältnis stark zur reformorientierten Partei</a:t>
            </a:r>
          </a:p>
        </p:txBody>
      </p:sp>
      <p:sp>
        <p:nvSpPr>
          <p:cNvPr id="1686532" name="Text Box 4"/>
          <p:cNvSpPr txBox="1">
            <a:spLocks noChangeArrowheads="1"/>
          </p:cNvSpPr>
          <p:nvPr/>
        </p:nvSpPr>
        <p:spPr bwMode="auto">
          <a:xfrm>
            <a:off x="679938" y="1619250"/>
            <a:ext cx="787790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de-DE" sz="1800" b="0"/>
              <a:t>Beschreibung Optimistisches Szenario</a:t>
            </a:r>
          </a:p>
        </p:txBody>
      </p:sp>
      <p:sp>
        <p:nvSpPr>
          <p:cNvPr id="8" name="Textfeld 7"/>
          <p:cNvSpPr txBox="1"/>
          <p:nvPr>
            <p:custDataLst>
              <p:tags r:id="rId1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C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>
            <p:custDataLst>
              <p:tags r:id="rId2"/>
            </p:custDataLst>
          </p:nvPr>
        </p:nvSpPr>
        <p:spPr>
          <a:xfrm>
            <a:off x="90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2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0" name="Text field, Standard"/>
          <p:cNvSpPr>
            <a:spLocks noGrp="1"/>
          </p:cNvSpPr>
          <p:nvPr/>
        </p:nvSpPr>
        <p:spPr>
          <a:xfrm>
            <a:off x="540000" y="1988840"/>
            <a:ext cx="8064348" cy="41044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72000" tIns="45720" rIns="91440" bIns="45720" rtlCol="0">
            <a:no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Ausführliche Beschreibung des Optimistischen Szenarios (2-3 Text-Folien)</a:t>
            </a:r>
          </a:p>
          <a:p>
            <a:pPr lvl="1"/>
            <a:r>
              <a:rPr lang="de-DE" dirty="0"/>
              <a:t>Beschreibung und zugrunde liegende Analyse analog zum Basis-Szenario</a:t>
            </a:r>
          </a:p>
          <a:p>
            <a:endParaRPr lang="de-DE" dirty="0"/>
          </a:p>
          <a:p>
            <a:r>
              <a:rPr lang="de-DE" dirty="0"/>
              <a:t>Ausgangspunkt des Optimistischen Szenarios kann ein Ereignis darstellen, dessen Eintreten heute bereits diskutiert wird</a:t>
            </a:r>
          </a:p>
          <a:p>
            <a:pPr lvl="1"/>
            <a:r>
              <a:rPr lang="de-DE" dirty="0"/>
              <a:t>Beispiel: eine politische Veränderung (Wahlen)</a:t>
            </a:r>
          </a:p>
          <a:p>
            <a:pPr lvl="1"/>
            <a:r>
              <a:rPr lang="de-DE" dirty="0"/>
              <a:t>Auswirkungen des Ereignisses auf sämtliche andere Faktoren sind zu untersuchen</a:t>
            </a:r>
          </a:p>
          <a:p>
            <a:pPr lvl="1"/>
            <a:r>
              <a:rPr lang="de-DE" dirty="0"/>
              <a:t>Es ist unwahrscheinlich, dass sämtliche Faktoren einfach mit einer stark positiven Ausprägung zum Tragen kommen – ein in sich stimmiges Modell ist auch hier zu entwerfen (positive Entwicklungen bei manchen Faktoren können negative Entwicklungen bei anderen Faktoren bewirken)</a:t>
            </a:r>
          </a:p>
        </p:txBody>
      </p:sp>
    </p:spTree>
    <p:extLst>
      <p:ext uri="{BB962C8B-B14F-4D97-AF65-F5344CB8AC3E}">
        <p14:creationId xmlns:p14="http://schemas.microsoft.com/office/powerpoint/2010/main" val="253354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Indien wird ein noch attraktiverer Forschungsstandort für westliche Pharma-Unternehmen werden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Schlüsselfaktoren im </a:t>
            </a:r>
            <a:r>
              <a:rPr lang="de-DE" dirty="0" smtClean="0"/>
              <a:t>Optimistischen Szenario</a:t>
            </a:r>
            <a:endParaRPr lang="de-DE" dirty="0"/>
          </a:p>
          <a:p>
            <a:endParaRPr lang="de-DE" dirty="0"/>
          </a:p>
        </p:txBody>
      </p:sp>
      <p:sp>
        <p:nvSpPr>
          <p:cNvPr id="16" name="Text 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9750" y="1987200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BIP-Wachstum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9750" y="3047784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Politische und</a:t>
            </a:r>
          </a:p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soziale Stabilität</a:t>
            </a:r>
          </a:p>
        </p:txBody>
      </p:sp>
      <p:sp>
        <p:nvSpPr>
          <p:cNvPr id="12" name="Text Box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9750" y="4109958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Schutz von</a:t>
            </a:r>
          </a:p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geistigem Eigentum</a:t>
            </a:r>
          </a:p>
        </p:txBody>
      </p:sp>
      <p:sp>
        <p:nvSpPr>
          <p:cNvPr id="10" name="Text 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9750" y="5172133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Verfügbarkeit günstiger und</a:t>
            </a:r>
          </a:p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qualifizierter Forscher</a:t>
            </a:r>
          </a:p>
        </p:txBody>
      </p:sp>
      <p:sp>
        <p:nvSpPr>
          <p:cNvPr id="9" name="Rechteck 8"/>
          <p:cNvSpPr>
            <a:spLocks noChangeAspect="1"/>
          </p:cNvSpPr>
          <p:nvPr/>
        </p:nvSpPr>
        <p:spPr>
          <a:xfrm>
            <a:off x="3419872" y="1987200"/>
            <a:ext cx="1152128" cy="919067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419872" y="3047784"/>
            <a:ext cx="1152128" cy="919067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19872" y="4109958"/>
            <a:ext cx="1152128" cy="919067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19872" y="5172132"/>
            <a:ext cx="1152128" cy="919067"/>
          </a:xfrm>
          <a:prstGeom prst="rect">
            <a:avLst/>
          </a:prstGeom>
          <a:ln w="9525"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7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572000" y="1987200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sp>
        <p:nvSpPr>
          <p:cNvPr id="15" name="Rectangle 1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572000" y="3047783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sp>
        <p:nvSpPr>
          <p:cNvPr id="13" name="Rectangle 1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572000" y="4109958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sp>
        <p:nvSpPr>
          <p:cNvPr id="11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572000" y="5172132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grpSp>
        <p:nvGrpSpPr>
          <p:cNvPr id="23" name="Group 12"/>
          <p:cNvGrpSpPr>
            <a:grpSpLocks noChangeAspect="1"/>
          </p:cNvGrpSpPr>
          <p:nvPr>
            <p:custDataLst>
              <p:tags r:id="rId10"/>
            </p:custDataLst>
          </p:nvPr>
        </p:nvGrpSpPr>
        <p:grpSpPr bwMode="auto">
          <a:xfrm>
            <a:off x="3702669" y="2153466"/>
            <a:ext cx="586534" cy="586534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4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32" name="Group 12"/>
          <p:cNvGrpSpPr>
            <a:grpSpLocks noChangeAspect="1"/>
          </p:cNvGrpSpPr>
          <p:nvPr>
            <p:custDataLst>
              <p:tags r:id="rId11"/>
            </p:custDataLst>
          </p:nvPr>
        </p:nvGrpSpPr>
        <p:grpSpPr bwMode="auto">
          <a:xfrm>
            <a:off x="3702669" y="5338398"/>
            <a:ext cx="586534" cy="586534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38" name="Group 6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3702669" y="4276224"/>
            <a:ext cx="586534" cy="586534"/>
            <a:chOff x="174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9" name="Arc 7"/>
            <p:cNvSpPr>
              <a:spLocks/>
            </p:cNvSpPr>
            <p:nvPr/>
          </p:nvSpPr>
          <p:spPr bwMode="auto">
            <a:xfrm>
              <a:off x="1826" y="1776"/>
              <a:ext cx="80" cy="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174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44" name="Group 6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3702669" y="3215110"/>
            <a:ext cx="586534" cy="586534"/>
            <a:chOff x="174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5" name="Arc 7"/>
            <p:cNvSpPr>
              <a:spLocks/>
            </p:cNvSpPr>
            <p:nvPr/>
          </p:nvSpPr>
          <p:spPr bwMode="auto">
            <a:xfrm>
              <a:off x="1826" y="1776"/>
              <a:ext cx="80" cy="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174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47" name="Textfeld 46"/>
          <p:cNvSpPr txBox="1"/>
          <p:nvPr>
            <p:custDataLst>
              <p:tags r:id="rId14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C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48" name="Textfeld 47"/>
          <p:cNvSpPr txBox="1"/>
          <p:nvPr>
            <p:custDataLst>
              <p:tags r:id="rId15"/>
            </p:custDataLst>
          </p:nvPr>
        </p:nvSpPr>
        <p:spPr>
          <a:xfrm>
            <a:off x="90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2760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>
                <a:solidFill>
                  <a:schemeClr val="accent1"/>
                </a:solidFill>
              </a:rPr>
              <a:t>Zusammenfassung: Indien attraktiver Forschungsstandort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Makro-Umweltanalyse: größte Demokratie mit hohem Wachstum 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Szenarien über die zukünftige Attraktivität Indiens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en-US" sz="1600" smtClean="0">
                <a:solidFill>
                  <a:schemeClr val="accent1"/>
                </a:solidFill>
              </a:rPr>
              <a:t>	1. Basis-Szenario: Business as usual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2. Optimistisches Szenario: Erhöhtes Reformtempo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/>
              <a:t>	3. Pessimistisches Szenario: Verschärfung des Kaschmir-Konflikts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endParaRPr lang="de-DE" sz="200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2878254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50850" y="2878254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9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1069975" y="3796665"/>
            <a:ext cx="0" cy="268224"/>
          </a:xfrm>
          <a:prstGeom prst="line">
            <a:avLst/>
          </a:prstGeom>
          <a:ln w="3810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10" name="Rectangle 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540000" y="412895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D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330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26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dirty="0"/>
              <a:t>Verschärfung des </a:t>
            </a:r>
            <a:r>
              <a:rPr lang="de-DE" dirty="0" smtClean="0"/>
              <a:t>Kaschmir-Konflikts</a:t>
            </a:r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Beschreibung Pessimistisches Szenario</a:t>
            </a:r>
          </a:p>
          <a:p>
            <a:endParaRPr lang="de-DE" dirty="0"/>
          </a:p>
        </p:txBody>
      </p:sp>
      <p:sp>
        <p:nvSpPr>
          <p:cNvPr id="8" name="Textfeld 7"/>
          <p:cNvSpPr txBox="1"/>
          <p:nvPr>
            <p:custDataLst>
              <p:tags r:id="rId1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C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>
            <p:custDataLst>
              <p:tags r:id="rId2"/>
            </p:custDataLst>
          </p:nvPr>
        </p:nvSpPr>
        <p:spPr>
          <a:xfrm>
            <a:off x="90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3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0" name="Text field, Standard"/>
          <p:cNvSpPr>
            <a:spLocks noGrp="1"/>
          </p:cNvSpPr>
          <p:nvPr/>
        </p:nvSpPr>
        <p:spPr>
          <a:xfrm>
            <a:off x="540000" y="1988840"/>
            <a:ext cx="8064348" cy="41044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72000" tIns="45720" rIns="91440" bIns="45720" rtlCol="0">
            <a:no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Ausführliche Beschreibung des Pessimistischen Szenarios (2-3 Text-Folien)</a:t>
            </a:r>
          </a:p>
          <a:p>
            <a:pPr lvl="1"/>
            <a:r>
              <a:rPr lang="de-DE" dirty="0"/>
              <a:t>Beschreibung und zugrunde liegende Analyse analog zum Basis-Szenario</a:t>
            </a:r>
          </a:p>
          <a:p>
            <a:endParaRPr lang="de-DE" dirty="0"/>
          </a:p>
          <a:p>
            <a:r>
              <a:rPr lang="de-DE" dirty="0"/>
              <a:t>Ausgangspunkt des Pessimistischen Szenarios kann ein Ereignis darstellen, dessen Eintreten heute bereits diskutiert wird</a:t>
            </a:r>
          </a:p>
          <a:p>
            <a:pPr lvl="1"/>
            <a:r>
              <a:rPr lang="de-DE" dirty="0"/>
              <a:t>Beispiel: die Eskalation eines Konflikts (Kaschmir)</a:t>
            </a:r>
          </a:p>
          <a:p>
            <a:pPr lvl="1"/>
            <a:r>
              <a:rPr lang="de-DE" dirty="0"/>
              <a:t>Auswirkungen des Ereignisses auf sämtliche andere Faktoren sind zu untersuchen</a:t>
            </a:r>
          </a:p>
          <a:p>
            <a:pPr lvl="1"/>
            <a:r>
              <a:rPr lang="de-DE" dirty="0"/>
              <a:t>Es ist unwahrscheinlich, dass im Pessimistischen Szenario sämtliche Faktoren einfach mit einer stark negativen Ausprägung zum Tragen kommen – ein in sich stimmiges Modell ist auch hier zu entwerfen (negative Entwicklungen bei manchen Faktoren können positive Entwicklungen bei anderen Faktoren bewirken und umgekehrt)</a:t>
            </a:r>
          </a:p>
        </p:txBody>
      </p:sp>
    </p:spTree>
    <p:extLst>
      <p:ext uri="{BB962C8B-B14F-4D97-AF65-F5344CB8AC3E}">
        <p14:creationId xmlns:p14="http://schemas.microsoft.com/office/powerpoint/2010/main" val="89609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Ausgelöst durch die Verschärfung des Kaschmir-Konflikts wird Indien stark an Attraktivität als Forschungsstandort verlieren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Schlüsselfaktoren im Pessimistischen Szenario</a:t>
            </a:r>
          </a:p>
          <a:p>
            <a:endParaRPr lang="de-DE" dirty="0"/>
          </a:p>
        </p:txBody>
      </p:sp>
      <p:sp>
        <p:nvSpPr>
          <p:cNvPr id="16" name="Text Box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9750" y="1987200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BIP-Wachstum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9750" y="3047784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Politische und</a:t>
            </a:r>
          </a:p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soziale Stabilität</a:t>
            </a:r>
          </a:p>
        </p:txBody>
      </p:sp>
      <p:sp>
        <p:nvSpPr>
          <p:cNvPr id="12" name="Text Box 1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39750" y="4109958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Schutz von</a:t>
            </a:r>
          </a:p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geistigem Eigentum</a:t>
            </a:r>
          </a:p>
        </p:txBody>
      </p:sp>
      <p:sp>
        <p:nvSpPr>
          <p:cNvPr id="10" name="Text Box 1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39750" y="5172133"/>
            <a:ext cx="2880122" cy="9190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Verfügbarkeit günstiger und</a:t>
            </a:r>
          </a:p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qualifizierter Forscher</a:t>
            </a:r>
          </a:p>
        </p:txBody>
      </p:sp>
      <p:sp>
        <p:nvSpPr>
          <p:cNvPr id="9" name="Rechteck 8"/>
          <p:cNvSpPr>
            <a:spLocks noChangeAspect="1"/>
          </p:cNvSpPr>
          <p:nvPr/>
        </p:nvSpPr>
        <p:spPr>
          <a:xfrm>
            <a:off x="3419872" y="1987200"/>
            <a:ext cx="1152128" cy="919067"/>
          </a:xfrm>
          <a:prstGeom prst="rect">
            <a:avLst/>
          </a:prstGeom>
          <a:noFill/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3419872" y="3047784"/>
            <a:ext cx="1152128" cy="919067"/>
          </a:xfrm>
          <a:prstGeom prst="rect">
            <a:avLst/>
          </a:prstGeom>
          <a:noFill/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3419872" y="4109958"/>
            <a:ext cx="1152128" cy="919067"/>
          </a:xfrm>
          <a:prstGeom prst="rect">
            <a:avLst/>
          </a:prstGeom>
          <a:noFill/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3419872" y="5172132"/>
            <a:ext cx="1152128" cy="919067"/>
          </a:xfrm>
          <a:prstGeom prst="rect">
            <a:avLst/>
          </a:prstGeom>
          <a:noFill/>
          <a:ln>
            <a:solidFill>
              <a:schemeClr val="accent3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endParaRPr lang="de-DE" sz="1400" dirty="0" err="1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7" name="Rectangle 9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572000" y="1987200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 smtClean="0">
                <a:solidFill>
                  <a:sysClr val="windowText" lastClr="000000"/>
                </a:solidFill>
                <a:latin typeface="Arial"/>
              </a:rPr>
              <a:t>Entwicklung</a:t>
            </a: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5" name="Rectangle 12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572000" y="3047784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sp>
        <p:nvSpPr>
          <p:cNvPr id="13" name="Rectangle 15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572000" y="4109958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sp>
        <p:nvSpPr>
          <p:cNvPr id="11" name="Rectangle 18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572000" y="5172132"/>
            <a:ext cx="4032250" cy="91906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marL="176213" indent="-176213">
              <a:spcAft>
                <a:spcPts val="417"/>
              </a:spcAft>
              <a:buSzPct val="90000"/>
              <a:buFont typeface="Wingdings"/>
              <a:buChar char="§"/>
            </a:pPr>
            <a:r>
              <a:rPr lang="de-DE" sz="1400" dirty="0">
                <a:solidFill>
                  <a:sysClr val="windowText" lastClr="000000"/>
                </a:solidFill>
              </a:rPr>
              <a:t>Entwicklung</a:t>
            </a:r>
          </a:p>
        </p:txBody>
      </p:sp>
      <p:grpSp>
        <p:nvGrpSpPr>
          <p:cNvPr id="23" name="Group 12"/>
          <p:cNvGrpSpPr>
            <a:grpSpLocks noChangeAspect="1"/>
          </p:cNvGrpSpPr>
          <p:nvPr>
            <p:custDataLst>
              <p:tags r:id="rId10"/>
            </p:custDataLst>
          </p:nvPr>
        </p:nvGrpSpPr>
        <p:grpSpPr bwMode="auto">
          <a:xfrm>
            <a:off x="3702669" y="2153466"/>
            <a:ext cx="586534" cy="586534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4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5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32" name="Group 12"/>
          <p:cNvGrpSpPr>
            <a:grpSpLocks noChangeAspect="1"/>
          </p:cNvGrpSpPr>
          <p:nvPr>
            <p:custDataLst>
              <p:tags r:id="rId11"/>
            </p:custDataLst>
          </p:nvPr>
        </p:nvGrpSpPr>
        <p:grpSpPr bwMode="auto">
          <a:xfrm>
            <a:off x="3702669" y="5338398"/>
            <a:ext cx="586534" cy="586534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3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38" name="Group 6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3702669" y="4276224"/>
            <a:ext cx="586534" cy="586534"/>
            <a:chOff x="174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9" name="Arc 7"/>
            <p:cNvSpPr>
              <a:spLocks/>
            </p:cNvSpPr>
            <p:nvPr/>
          </p:nvSpPr>
          <p:spPr bwMode="auto">
            <a:xfrm>
              <a:off x="1826" y="1776"/>
              <a:ext cx="80" cy="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Oval 8"/>
            <p:cNvSpPr>
              <a:spLocks noChangeArrowheads="1"/>
            </p:cNvSpPr>
            <p:nvPr/>
          </p:nvSpPr>
          <p:spPr bwMode="auto">
            <a:xfrm>
              <a:off x="174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44" name="Group 6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3702669" y="3215110"/>
            <a:ext cx="586534" cy="586534"/>
            <a:chOff x="174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45" name="Arc 7"/>
            <p:cNvSpPr>
              <a:spLocks/>
            </p:cNvSpPr>
            <p:nvPr/>
          </p:nvSpPr>
          <p:spPr bwMode="auto">
            <a:xfrm>
              <a:off x="1826" y="1776"/>
              <a:ext cx="80" cy="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6" name="Oval 8"/>
            <p:cNvSpPr>
              <a:spLocks noChangeArrowheads="1"/>
            </p:cNvSpPr>
            <p:nvPr/>
          </p:nvSpPr>
          <p:spPr bwMode="auto">
            <a:xfrm>
              <a:off x="174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47" name="Textfeld 46"/>
          <p:cNvSpPr txBox="1"/>
          <p:nvPr>
            <p:custDataLst>
              <p:tags r:id="rId14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C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48" name="Textfeld 47"/>
          <p:cNvSpPr txBox="1"/>
          <p:nvPr>
            <p:custDataLst>
              <p:tags r:id="rId15"/>
            </p:custDataLst>
          </p:nvPr>
        </p:nvSpPr>
        <p:spPr>
          <a:xfrm>
            <a:off x="90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3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61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>
                <a:solidFill>
                  <a:schemeClr val="accent1"/>
                </a:solidFill>
              </a:rPr>
              <a:t>Zusammenfassung: Indien attraktiver Forschungsstandort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Makro-Umweltanalyse: größte Demokratie mit hohem Wachstum 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Szenarien über die zukünftige Attraktivität Indiens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en-US" sz="1600" smtClean="0">
                <a:solidFill>
                  <a:schemeClr val="accent1"/>
                </a:solidFill>
              </a:rPr>
              <a:t>	1. Basis-Szenario: Business as usual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2. Optimistisches Szenario: Erhöhtes Reformtempo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3. Pessimistisches Szenario: Verschärfung des Kaschmir-Konflikts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endParaRPr lang="de-DE" sz="200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2878254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8" name="Rectangle 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40000" y="412895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D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9" name="Line 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450850" y="4128950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734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Zusammenfassung: Indien attraktiver Forschungsstandort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Makro-Umweltanalyse: größte Demokratie mit hohem Wachstum 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Szenarien über die zukünftige Attraktivität Indiens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en-US" sz="1600" smtClean="0">
                <a:solidFill>
                  <a:schemeClr val="accent1"/>
                </a:solidFill>
              </a:rPr>
              <a:t>	1. Basis-Szenario: Business as usual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2. Optimistisches Szenario: Erhöhtes Reformtempo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3. Pessimistisches Szenario: Verschärfung des Kaschmir-Konflikts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endParaRPr lang="de-DE" sz="2000"/>
          </a:p>
        </p:txBody>
      </p:sp>
      <p:sp>
        <p:nvSpPr>
          <p:cNvPr id="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450850" y="1986206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7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40000" y="2878254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40000" y="412895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D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305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Prognose im Basis-Szenario: Indien wird ein attraktiver </a:t>
            </a:r>
            <a:r>
              <a:rPr lang="de-DE" dirty="0" smtClean="0"/>
              <a:t>Forschungsstandort </a:t>
            </a:r>
            <a:r>
              <a:rPr lang="de-DE" dirty="0"/>
              <a:t>für westliche Pharma-Unternehmen bleiben</a:t>
            </a:r>
          </a:p>
        </p:txBody>
      </p:sp>
      <p:sp>
        <p:nvSpPr>
          <p:cNvPr id="28" name="Textplatzhalter 2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Zusammenfassende Bewertung der Szenarien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2493138" y="1987200"/>
            <a:ext cx="1944166" cy="5032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36000" tIns="36000" rIns="36000" bIns="36000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400" dirty="0" smtClean="0">
                <a:solidFill>
                  <a:schemeClr val="bg1"/>
                </a:solidFill>
              </a:rPr>
              <a:t>Basis-Szenario</a:t>
            </a:r>
            <a:endParaRPr lang="de-DE" sz="1400" dirty="0"/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4576612" y="1987200"/>
            <a:ext cx="1944166" cy="5032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36000" tIns="36000" rIns="36000" bIns="36000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400" dirty="0" smtClean="0">
                <a:solidFill>
                  <a:schemeClr val="bg1"/>
                </a:solidFill>
              </a:rPr>
              <a:t>Optimistisches Szenario</a:t>
            </a:r>
            <a:endParaRPr lang="de-DE" sz="1400" dirty="0"/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6660085" y="1987200"/>
            <a:ext cx="1944166" cy="5032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36000" tIns="36000" rIns="36000" bIns="36000" anchor="ctr">
            <a:noAutofit/>
          </a:bodyPr>
          <a:lstStyle/>
          <a:p>
            <a:pPr algn="ctr">
              <a:spcBef>
                <a:spcPct val="0"/>
              </a:spcBef>
              <a:spcAft>
                <a:spcPts val="417"/>
              </a:spcAft>
            </a:pPr>
            <a:r>
              <a:rPr lang="de-DE" sz="1400" dirty="0" smtClean="0">
                <a:solidFill>
                  <a:schemeClr val="bg1"/>
                </a:solidFill>
              </a:rPr>
              <a:t>Pessimistisches Szenario</a:t>
            </a:r>
            <a:endParaRPr lang="de-DE" sz="1400" dirty="0"/>
          </a:p>
        </p:txBody>
      </p:sp>
      <p:sp>
        <p:nvSpPr>
          <p:cNvPr id="6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493138" y="2634900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7" name="Rectangle 8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493138" y="3531837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8" name="Rectangle 9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493138" y="4428775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9" name="Rectangle 10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2493138" y="5327300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539552" y="2634900"/>
            <a:ext cx="1814280" cy="7635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36000" tIns="36000" rIns="36000" bIns="36000" anchor="ctr">
            <a:noAutofit/>
          </a:bodyPr>
          <a:lstStyle/>
          <a:p>
            <a:pPr>
              <a:spcBef>
                <a:spcPct val="0"/>
              </a:spcBef>
              <a:spcAft>
                <a:spcPts val="417"/>
              </a:spcAft>
            </a:pPr>
            <a:r>
              <a:rPr lang="de-DE" sz="1400" dirty="0" smtClean="0">
                <a:solidFill>
                  <a:schemeClr val="bg1"/>
                </a:solidFill>
              </a:rPr>
              <a:t>BIP Wachstum</a:t>
            </a:r>
            <a:endParaRPr lang="de-DE" sz="1400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9552" y="4428775"/>
            <a:ext cx="1814280" cy="7635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36000" tIns="36000" rIns="36000" bIns="36000" anchor="ctr">
            <a:noAutofit/>
          </a:bodyPr>
          <a:lstStyle/>
          <a:p>
            <a:pPr>
              <a:spcBef>
                <a:spcPct val="0"/>
              </a:spcBef>
              <a:spcAft>
                <a:spcPts val="417"/>
              </a:spcAft>
            </a:pPr>
            <a:r>
              <a:rPr lang="de-DE" sz="1400" dirty="0" smtClean="0">
                <a:solidFill>
                  <a:schemeClr val="bg1"/>
                </a:solidFill>
              </a:rPr>
              <a:t>Schutz von geistigem Eigentum</a:t>
            </a:r>
            <a:endParaRPr lang="de-DE" sz="1400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539552" y="3531837"/>
            <a:ext cx="1814280" cy="7635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36000" tIns="36000" rIns="36000" bIns="36000" anchor="ctr">
            <a:noAutofit/>
          </a:bodyPr>
          <a:lstStyle/>
          <a:p>
            <a:pPr>
              <a:spcBef>
                <a:spcPct val="0"/>
              </a:spcBef>
              <a:spcAft>
                <a:spcPts val="417"/>
              </a:spcAft>
            </a:pPr>
            <a:r>
              <a:rPr lang="de-DE" sz="1400" dirty="0" smtClean="0">
                <a:solidFill>
                  <a:schemeClr val="bg1"/>
                </a:solidFill>
              </a:rPr>
              <a:t>Politische und soziale Stabilität</a:t>
            </a:r>
            <a:endParaRPr lang="de-DE" sz="1400" dirty="0"/>
          </a:p>
        </p:txBody>
      </p:sp>
      <p:sp>
        <p:nvSpPr>
          <p:cNvPr id="13" name="Rectangle 14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4576611" y="2634900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 lvl="1"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4" name="Rectangle 1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4576611" y="3531837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5" name="Rectangle 16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4576611" y="4428775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6" name="Rectangle 17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4576611" y="5327300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7" name="Rectangle 18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660084" y="2634900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8" name="Rectangle 19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660084" y="3531837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19" name="Rectangle 20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6660084" y="4428775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0" name="Rectangle 21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6660084" y="5327300"/>
            <a:ext cx="1944166" cy="763587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72000" tIns="46799" rIns="89999" bIns="46799" anchor="t" anchorCtr="0">
            <a:noAutofit/>
          </a:bodyPr>
          <a:lstStyle/>
          <a:p>
            <a:pPr>
              <a:spcAft>
                <a:spcPts val="417"/>
              </a:spcAft>
              <a:buSzPct val="90000"/>
            </a:pPr>
            <a:endParaRPr lang="de-DE" sz="1400" dirty="0">
              <a:solidFill>
                <a:sysClr val="windowText" lastClr="000000"/>
              </a:solidFill>
              <a:latin typeface="Arial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539552" y="5327300"/>
            <a:ext cx="1814280" cy="7635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36000" tIns="36000" rIns="36000" bIns="36000" anchor="ctr">
            <a:noAutofit/>
          </a:bodyPr>
          <a:lstStyle/>
          <a:p>
            <a:pPr>
              <a:spcBef>
                <a:spcPct val="0"/>
              </a:spcBef>
              <a:spcAft>
                <a:spcPts val="417"/>
              </a:spcAft>
            </a:pPr>
            <a:r>
              <a:rPr lang="de-DE" sz="1400" dirty="0" smtClean="0">
                <a:solidFill>
                  <a:schemeClr val="bg1"/>
                </a:solidFill>
              </a:rPr>
              <a:t>Verfügbarkeit günstiger qualifizierter </a:t>
            </a:r>
            <a:r>
              <a:rPr lang="de-DE" sz="1200" dirty="0" smtClean="0">
                <a:solidFill>
                  <a:schemeClr val="bg1"/>
                </a:solidFill>
              </a:rPr>
              <a:t>Forscher</a:t>
            </a:r>
          </a:p>
        </p:txBody>
      </p:sp>
      <p:grpSp>
        <p:nvGrpSpPr>
          <p:cNvPr id="5" name="Gruppieren 4"/>
          <p:cNvGrpSpPr/>
          <p:nvPr/>
        </p:nvGrpSpPr>
        <p:grpSpPr>
          <a:xfrm>
            <a:off x="3213768" y="2762296"/>
            <a:ext cx="4665248" cy="3201194"/>
            <a:chOff x="3014253" y="2762296"/>
            <a:chExt cx="4837921" cy="3201194"/>
          </a:xfrm>
        </p:grpSpPr>
        <p:sp>
          <p:nvSpPr>
            <p:cNvPr id="26" name="Arc 19"/>
            <p:cNvSpPr>
              <a:spLocks/>
            </p:cNvSpPr>
            <p:nvPr/>
          </p:nvSpPr>
          <p:spPr bwMode="auto">
            <a:xfrm>
              <a:off x="5179613" y="3659233"/>
              <a:ext cx="511973" cy="50879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27" name="Oval 20"/>
            <p:cNvSpPr>
              <a:spLocks noChangeArrowheads="1"/>
            </p:cNvSpPr>
            <p:nvPr/>
          </p:nvSpPr>
          <p:spPr bwMode="auto">
            <a:xfrm>
              <a:off x="5179613" y="3659233"/>
              <a:ext cx="50879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0" name="Arc 19"/>
            <p:cNvSpPr>
              <a:spLocks/>
            </p:cNvSpPr>
            <p:nvPr/>
          </p:nvSpPr>
          <p:spPr bwMode="auto">
            <a:xfrm>
              <a:off x="3017434" y="3659233"/>
              <a:ext cx="511973" cy="50879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1" name="Oval 20"/>
            <p:cNvSpPr>
              <a:spLocks noChangeArrowheads="1"/>
            </p:cNvSpPr>
            <p:nvPr/>
          </p:nvSpPr>
          <p:spPr bwMode="auto">
            <a:xfrm>
              <a:off x="3017434" y="3659233"/>
              <a:ext cx="50879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3" name="Arc 19"/>
            <p:cNvSpPr>
              <a:spLocks/>
            </p:cNvSpPr>
            <p:nvPr/>
          </p:nvSpPr>
          <p:spPr bwMode="auto">
            <a:xfrm>
              <a:off x="3017433" y="5454696"/>
              <a:ext cx="511973" cy="50879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4" name="Oval 20"/>
            <p:cNvSpPr>
              <a:spLocks noChangeArrowheads="1"/>
            </p:cNvSpPr>
            <p:nvPr/>
          </p:nvSpPr>
          <p:spPr bwMode="auto">
            <a:xfrm>
              <a:off x="3017433" y="5454696"/>
              <a:ext cx="50879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6" name="Arc 19"/>
            <p:cNvSpPr>
              <a:spLocks/>
            </p:cNvSpPr>
            <p:nvPr/>
          </p:nvSpPr>
          <p:spPr bwMode="auto">
            <a:xfrm>
              <a:off x="3014253" y="2762296"/>
              <a:ext cx="511973" cy="50879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7" name="Oval 20"/>
            <p:cNvSpPr>
              <a:spLocks noChangeArrowheads="1"/>
            </p:cNvSpPr>
            <p:nvPr/>
          </p:nvSpPr>
          <p:spPr bwMode="auto">
            <a:xfrm>
              <a:off x="3014253" y="2762296"/>
              <a:ext cx="50879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Arc 19"/>
            <p:cNvSpPr>
              <a:spLocks/>
            </p:cNvSpPr>
            <p:nvPr/>
          </p:nvSpPr>
          <p:spPr bwMode="auto">
            <a:xfrm>
              <a:off x="5179613" y="4556171"/>
              <a:ext cx="511973" cy="50879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0" name="Oval 20"/>
            <p:cNvSpPr>
              <a:spLocks noChangeArrowheads="1"/>
            </p:cNvSpPr>
            <p:nvPr/>
          </p:nvSpPr>
          <p:spPr bwMode="auto">
            <a:xfrm>
              <a:off x="5179613" y="4556171"/>
              <a:ext cx="50879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8" name="Arc 13"/>
            <p:cNvSpPr>
              <a:spLocks/>
            </p:cNvSpPr>
            <p:nvPr/>
          </p:nvSpPr>
          <p:spPr bwMode="auto">
            <a:xfrm>
              <a:off x="3275011" y="4556171"/>
              <a:ext cx="255987" cy="50879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49" name="Oval 14"/>
            <p:cNvSpPr>
              <a:spLocks noChangeArrowheads="1"/>
            </p:cNvSpPr>
            <p:nvPr/>
          </p:nvSpPr>
          <p:spPr bwMode="auto">
            <a:xfrm>
              <a:off x="3019025" y="4556171"/>
              <a:ext cx="51197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1" name="Arc 13"/>
            <p:cNvSpPr>
              <a:spLocks/>
            </p:cNvSpPr>
            <p:nvPr/>
          </p:nvSpPr>
          <p:spPr bwMode="auto">
            <a:xfrm>
              <a:off x="7596186" y="2762296"/>
              <a:ext cx="255987" cy="50879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52" name="Oval 14"/>
            <p:cNvSpPr>
              <a:spLocks noChangeArrowheads="1"/>
            </p:cNvSpPr>
            <p:nvPr/>
          </p:nvSpPr>
          <p:spPr bwMode="auto">
            <a:xfrm>
              <a:off x="7340199" y="2762296"/>
              <a:ext cx="51197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8" name="Arc 13"/>
            <p:cNvSpPr>
              <a:spLocks/>
            </p:cNvSpPr>
            <p:nvPr/>
          </p:nvSpPr>
          <p:spPr bwMode="auto">
            <a:xfrm>
              <a:off x="7596187" y="5454696"/>
              <a:ext cx="255987" cy="508794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9" name="Oval 14"/>
            <p:cNvSpPr>
              <a:spLocks noChangeArrowheads="1"/>
            </p:cNvSpPr>
            <p:nvPr/>
          </p:nvSpPr>
          <p:spPr bwMode="auto">
            <a:xfrm>
              <a:off x="7340200" y="5454696"/>
              <a:ext cx="51197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7" name="Arc 7"/>
            <p:cNvSpPr>
              <a:spLocks/>
            </p:cNvSpPr>
            <p:nvPr/>
          </p:nvSpPr>
          <p:spPr bwMode="auto">
            <a:xfrm>
              <a:off x="7596185" y="3659233"/>
              <a:ext cx="255987" cy="25439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8" name="Oval 8"/>
            <p:cNvSpPr>
              <a:spLocks noChangeArrowheads="1"/>
            </p:cNvSpPr>
            <p:nvPr/>
          </p:nvSpPr>
          <p:spPr bwMode="auto">
            <a:xfrm>
              <a:off x="7340198" y="3659233"/>
              <a:ext cx="51197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0" name="Arc 7"/>
            <p:cNvSpPr>
              <a:spLocks/>
            </p:cNvSpPr>
            <p:nvPr/>
          </p:nvSpPr>
          <p:spPr bwMode="auto">
            <a:xfrm>
              <a:off x="7596184" y="4556171"/>
              <a:ext cx="255987" cy="25439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1" name="Oval 8"/>
            <p:cNvSpPr>
              <a:spLocks noChangeArrowheads="1"/>
            </p:cNvSpPr>
            <p:nvPr/>
          </p:nvSpPr>
          <p:spPr bwMode="auto">
            <a:xfrm>
              <a:off x="7340197" y="4556171"/>
              <a:ext cx="511973" cy="508794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66" name="Oval 2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5292708" y="5454696"/>
            <a:ext cx="511973" cy="508794"/>
          </a:xfrm>
          <a:prstGeom prst="ellipse">
            <a:avLst/>
          </a:prstGeom>
          <a:noFill/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5" name="Oval 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292706" y="2762296"/>
            <a:ext cx="511973" cy="508794"/>
          </a:xfrm>
          <a:prstGeom prst="ellipse">
            <a:avLst/>
          </a:prstGeom>
          <a:noFill/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83" name="Textfeld 82"/>
          <p:cNvSpPr txBox="1"/>
          <p:nvPr>
            <p:custDataLst>
              <p:tags r:id="rId16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A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77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>
                <a:solidFill>
                  <a:schemeClr val="accent1"/>
                </a:solidFill>
              </a:rPr>
              <a:t>Zusammenfassung: Indien attraktiver Forschungsstandort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Makro-Umweltanalyse: größte Demokratie mit hohem Wachstum 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Szenarien über die zukünftige Attraktivität Indiens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en-US" sz="1600" smtClean="0">
                <a:solidFill>
                  <a:schemeClr val="accent1"/>
                </a:solidFill>
              </a:rPr>
              <a:t>	1. Basis-Szenario: Business as usual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2. Optimistisches Szenario: Erhöhtes Reformtempo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smtClean="0">
                <a:solidFill>
                  <a:schemeClr val="accent1"/>
                </a:solidFill>
              </a:rPr>
              <a:t>	3. Pessimistisches Szenario: Verschärfung des Kaschmir-Konflikts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r>
              <a:rPr lang="de-DE" sz="200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smtClean="0"/>
              <a:t> </a:t>
            </a:r>
            <a:endParaRPr lang="de-DE" sz="200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450850" y="2432230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8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40000" y="2878254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40000" y="412895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D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17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/>
          <a:lstStyle/>
          <a:p>
            <a:r>
              <a:rPr lang="de-DE" altLang="de-DE" dirty="0"/>
              <a:t>Hauptaussage</a:t>
            </a:r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Politische Umwelt</a:t>
            </a:r>
          </a:p>
          <a:p>
            <a:endParaRPr lang="de-DE" dirty="0"/>
          </a:p>
        </p:txBody>
      </p:sp>
      <p:sp>
        <p:nvSpPr>
          <p:cNvPr id="1162247" name="Source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79939" y="6706802"/>
            <a:ext cx="351692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419100" indent="-4191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de-DE" sz="900" b="0">
                <a:latin typeface="Arial" charset="0"/>
              </a:rPr>
              <a:t>Quelle:</a:t>
            </a:r>
          </a:p>
        </p:txBody>
      </p:sp>
      <p:sp>
        <p:nvSpPr>
          <p:cNvPr id="9" name="Textfeld 8"/>
          <p:cNvSpPr txBox="1"/>
          <p:nvPr>
            <p:custDataLst>
              <p:tags r:id="rId3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0" name="Text field, Standard"/>
          <p:cNvSpPr>
            <a:spLocks noGrp="1"/>
          </p:cNvSpPr>
          <p:nvPr/>
        </p:nvSpPr>
        <p:spPr>
          <a:xfrm>
            <a:off x="540000" y="1988840"/>
            <a:ext cx="8064348" cy="41044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72000" tIns="45720" rIns="91440" bIns="45720" rtlCol="0">
            <a:no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Beschreibung des Regierungssystems und der Staatsverfassung</a:t>
            </a:r>
          </a:p>
          <a:p>
            <a:endParaRPr lang="de-DE" dirty="0"/>
          </a:p>
          <a:p>
            <a:r>
              <a:rPr lang="de-DE" dirty="0"/>
              <a:t>Beurteilung der Stabilität, Beschreibung wichtiger Krisenherde</a:t>
            </a:r>
          </a:p>
          <a:p>
            <a:endParaRPr lang="de-DE" dirty="0"/>
          </a:p>
          <a:p>
            <a:r>
              <a:rPr lang="de-DE" dirty="0"/>
              <a:t>Beurteilung der Effizienz und Reformfähigkeit des Staates, Beschreibung wichtiger Reformhemmnisse</a:t>
            </a:r>
          </a:p>
          <a:p>
            <a:endParaRPr lang="de-DE" dirty="0"/>
          </a:p>
          <a:p>
            <a:r>
              <a:rPr lang="de-DE" dirty="0"/>
              <a:t>Ziele:</a:t>
            </a:r>
          </a:p>
          <a:p>
            <a:pPr lvl="1"/>
            <a:r>
              <a:rPr lang="de-DE" dirty="0"/>
              <a:t>Beurteilung der aktuellen politischen Situation</a:t>
            </a:r>
          </a:p>
          <a:p>
            <a:pPr lvl="1"/>
            <a:r>
              <a:rPr lang="de-DE" dirty="0"/>
              <a:t>Aufzeigen der wichtigsten Unsicherheitsfaktoren für die zukünftige politische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89345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97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altLang="de-DE"/>
              <a:t>Hauptaussage</a:t>
            </a:r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Rechtliche Umwelt</a:t>
            </a:r>
            <a:endParaRPr lang="de-DE" dirty="0"/>
          </a:p>
        </p:txBody>
      </p:sp>
      <p:sp>
        <p:nvSpPr>
          <p:cNvPr id="1609733" name="Source"/>
          <p:cNvSpPr txBox="1">
            <a:spLocks noChangeArrowheads="1"/>
          </p:cNvSpPr>
          <p:nvPr/>
        </p:nvSpPr>
        <p:spPr bwMode="auto">
          <a:xfrm>
            <a:off x="679939" y="6706802"/>
            <a:ext cx="3516923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419100" indent="-4191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de-DE" sz="900" b="0">
                <a:latin typeface="Arial" charset="0"/>
              </a:rPr>
              <a:t>Quelle:</a:t>
            </a:r>
          </a:p>
        </p:txBody>
      </p:sp>
      <p:sp>
        <p:nvSpPr>
          <p:cNvPr id="1609735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79938" y="6416675"/>
            <a:ext cx="7879374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52400" indent="-152400" algn="l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304800" indent="-152400" algn="l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de-DE" sz="1000" b="0">
                <a:latin typeface="Arial" charset="0"/>
              </a:rPr>
              <a:t>1)	Fußnote</a:t>
            </a:r>
          </a:p>
        </p:txBody>
      </p:sp>
      <p:sp>
        <p:nvSpPr>
          <p:cNvPr id="12" name="Textfeld 11"/>
          <p:cNvSpPr txBox="1"/>
          <p:nvPr>
            <p:custDataLst>
              <p:tags r:id="rId2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3" name="Text field, Standard"/>
          <p:cNvSpPr>
            <a:spLocks noGrp="1"/>
          </p:cNvSpPr>
          <p:nvPr/>
        </p:nvSpPr>
        <p:spPr>
          <a:xfrm>
            <a:off x="540000" y="1988840"/>
            <a:ext cx="8064348" cy="410445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72000" tIns="45720" rIns="91440" bIns="45720" rtlCol="0">
            <a:no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Beschreibung der relevanten Rechtslage im Land</a:t>
            </a:r>
          </a:p>
          <a:p>
            <a:pPr lvl="1"/>
            <a:r>
              <a:rPr lang="de-DE" dirty="0"/>
              <a:t>für unternehmerisches Handeln</a:t>
            </a:r>
          </a:p>
          <a:p>
            <a:pPr lvl="1"/>
            <a:r>
              <a:rPr lang="de-DE" dirty="0"/>
              <a:t>für den Schutz geistigen Eigentums</a:t>
            </a:r>
          </a:p>
          <a:p>
            <a:endParaRPr lang="de-DE" dirty="0"/>
          </a:p>
          <a:p>
            <a:r>
              <a:rPr lang="de-DE" dirty="0"/>
              <a:t>Beschreibung der Handhabung der rechtlichen Normen und der praktischen Durchsetzung von Rechten (insbesondere für ausländische Unternehmen</a:t>
            </a:r>
          </a:p>
        </p:txBody>
      </p:sp>
    </p:spTree>
    <p:extLst>
      <p:ext uri="{BB962C8B-B14F-4D97-AF65-F5344CB8AC3E}">
        <p14:creationId xmlns:p14="http://schemas.microsoft.com/office/powerpoint/2010/main" val="4739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421760962"/>
              </p:ext>
            </p:extLst>
          </p:nvPr>
        </p:nvGraphicFramePr>
        <p:xfrm>
          <a:off x="539750" y="2708920"/>
          <a:ext cx="3816350" cy="33839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platzhalter 1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smtClean="0"/>
              <a:t>BIP [Mrd. USD]</a:t>
            </a:r>
            <a:r>
              <a:rPr lang="de-DE" baseline="30000" dirty="0" smtClean="0"/>
              <a:t>1)</a:t>
            </a:r>
            <a:endParaRPr lang="de-DE" baseline="30000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Indien mit hohem BIP-Wachstum, geprägt durch den Dienstleistungssektor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de-DE" dirty="0"/>
              <a:t>Ökonomische Umwelt</a:t>
            </a:r>
          </a:p>
          <a:p>
            <a:r>
              <a:rPr lang="de-DE" dirty="0" smtClean="0"/>
              <a:t>	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 smtClean="0"/>
              <a:t>Erläuterungen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e-DE" dirty="0"/>
              <a:t>BIP seit … besonders stark angestiegen, ausgelöst durch …</a:t>
            </a:r>
          </a:p>
          <a:p>
            <a:endParaRPr lang="de-DE" dirty="0"/>
          </a:p>
          <a:p>
            <a:r>
              <a:rPr lang="de-DE" dirty="0"/>
              <a:t>Strukturwandel findet statt: vom Agrarland hin zu einer Dienstleistungsökonomie</a:t>
            </a:r>
          </a:p>
          <a:p>
            <a:endParaRPr lang="de-DE" dirty="0"/>
          </a:p>
          <a:p>
            <a:r>
              <a:rPr lang="de-DE" dirty="0"/>
              <a:t>Schlüsselbranchen sind: …</a:t>
            </a:r>
          </a:p>
          <a:p>
            <a:endParaRPr lang="de-DE" dirty="0"/>
          </a:p>
        </p:txBody>
      </p:sp>
      <p:sp>
        <p:nvSpPr>
          <p:cNvPr id="11" name="Rectangle 44"/>
          <p:cNvSpPr>
            <a:spLocks noChangeArrowheads="1"/>
          </p:cNvSpPr>
          <p:nvPr/>
        </p:nvSpPr>
        <p:spPr bwMode="auto">
          <a:xfrm rot="1660432">
            <a:off x="7033692" y="1283487"/>
            <a:ext cx="1544259" cy="438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dirty="0" smtClean="0">
                <a:solidFill>
                  <a:schemeClr val="tx1"/>
                </a:solidFill>
              </a:rPr>
              <a:t>Fiktive Daten!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Textfeld 11"/>
          <p:cNvSpPr txBox="1"/>
          <p:nvPr>
            <p:custDataLst>
              <p:tags r:id="rId1"/>
            </p:custDataLst>
          </p:nvPr>
        </p:nvSpPr>
        <p:spPr>
          <a:xfrm>
            <a:off x="540000" y="6136579"/>
            <a:ext cx="8064000" cy="24622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e-DE" sz="1000" dirty="0" smtClean="0"/>
              <a:t>1) Bezogen auf  Wechselkurs 2005 </a:t>
            </a:r>
            <a:endParaRPr lang="de-DE" sz="1000" dirty="0"/>
          </a:p>
        </p:txBody>
      </p:sp>
      <p:sp>
        <p:nvSpPr>
          <p:cNvPr id="15" name="Oval 35"/>
          <p:cNvSpPr>
            <a:spLocks noChangeAspect="1" noChangeArrowheads="1"/>
          </p:cNvSpPr>
          <p:nvPr/>
        </p:nvSpPr>
        <p:spPr bwMode="auto">
          <a:xfrm>
            <a:off x="1821474" y="2420888"/>
            <a:ext cx="464526" cy="28733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r>
              <a:rPr lang="de-DE" sz="1200"/>
              <a:t>x%</a:t>
            </a:r>
          </a:p>
        </p:txBody>
      </p:sp>
      <p:sp>
        <p:nvSpPr>
          <p:cNvPr id="16" name="Oval 36"/>
          <p:cNvSpPr>
            <a:spLocks noChangeAspect="1" noChangeArrowheads="1"/>
          </p:cNvSpPr>
          <p:nvPr/>
        </p:nvSpPr>
        <p:spPr bwMode="auto">
          <a:xfrm>
            <a:off x="2397369" y="2420888"/>
            <a:ext cx="464527" cy="28733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r>
              <a:rPr lang="de-DE" sz="1200"/>
              <a:t>x%</a:t>
            </a: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540000" y="2472223"/>
            <a:ext cx="87612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de-DE" sz="1200" dirty="0"/>
              <a:t>CAGR:</a:t>
            </a:r>
          </a:p>
        </p:txBody>
      </p:sp>
      <p:sp>
        <p:nvSpPr>
          <p:cNvPr id="18" name="Oval 38"/>
          <p:cNvSpPr>
            <a:spLocks noChangeAspect="1" noChangeArrowheads="1"/>
          </p:cNvSpPr>
          <p:nvPr/>
        </p:nvSpPr>
        <p:spPr bwMode="auto">
          <a:xfrm>
            <a:off x="2990851" y="2420888"/>
            <a:ext cx="464526" cy="28733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r>
              <a:rPr lang="de-DE" sz="1200"/>
              <a:t>x%</a:t>
            </a:r>
          </a:p>
        </p:txBody>
      </p:sp>
      <p:sp>
        <p:nvSpPr>
          <p:cNvPr id="19" name="Oval 39"/>
          <p:cNvSpPr>
            <a:spLocks noChangeAspect="1" noChangeArrowheads="1"/>
          </p:cNvSpPr>
          <p:nvPr/>
        </p:nvSpPr>
        <p:spPr bwMode="auto">
          <a:xfrm>
            <a:off x="3578469" y="2420888"/>
            <a:ext cx="464527" cy="287337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r>
              <a:rPr lang="de-DE" sz="1200"/>
              <a:t>x%</a:t>
            </a:r>
          </a:p>
        </p:txBody>
      </p:sp>
      <p:sp>
        <p:nvSpPr>
          <p:cNvPr id="20" name="Textfeld 19"/>
          <p:cNvSpPr txBox="1"/>
          <p:nvPr>
            <p:custDataLst>
              <p:tags r:id="rId2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247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161654456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FDI-Wachstum </a:t>
            </a:r>
            <a:r>
              <a:rPr lang="de-DE" dirty="0" smtClean="0"/>
              <a:t>[%]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Makroökonomische Stabilität seit … förderte ausländische Direktinvestitionen und Exportwachstum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Ökonomische Umwelt</a:t>
            </a:r>
          </a:p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Wechselkurs [INR/USD</a:t>
            </a:r>
            <a:r>
              <a:rPr lang="de-DE" dirty="0" smtClean="0"/>
              <a:t>]</a:t>
            </a:r>
            <a:endParaRPr lang="de-DE" dirty="0"/>
          </a:p>
        </p:txBody>
      </p:sp>
      <p:graphicFrame>
        <p:nvGraphicFramePr>
          <p:cNvPr id="10" name="Inhaltsplatzhalter 5"/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3316891045"/>
              </p:ext>
            </p:extLst>
          </p:nvPr>
        </p:nvGraphicFramePr>
        <p:xfrm>
          <a:off x="4787900" y="2274888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feld 10"/>
          <p:cNvSpPr txBox="1"/>
          <p:nvPr>
            <p:custDataLst>
              <p:tags r:id="rId1"/>
            </p:custDataLst>
          </p:nvPr>
        </p:nvSpPr>
        <p:spPr>
          <a:xfrm>
            <a:off x="540000" y="334800"/>
            <a:ext cx="288000" cy="28800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de-DE" sz="1600" b="1" dirty="0" smtClean="0">
                <a:solidFill>
                  <a:schemeClr val="bg1"/>
                </a:solidFill>
              </a:rPr>
              <a:t>B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44"/>
          <p:cNvSpPr>
            <a:spLocks noChangeArrowheads="1"/>
          </p:cNvSpPr>
          <p:nvPr/>
        </p:nvSpPr>
        <p:spPr bwMode="auto">
          <a:xfrm rot="1660432">
            <a:off x="7033692" y="1283487"/>
            <a:ext cx="1544259" cy="4381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72000" tIns="72000" rIns="72000" bIns="72000" anchor="ctr" anchorCtr="1"/>
          <a:lstStyle/>
          <a:p>
            <a:r>
              <a:rPr lang="de-DE" dirty="0" smtClean="0">
                <a:solidFill>
                  <a:schemeClr val="tx1"/>
                </a:solidFill>
              </a:rPr>
              <a:t>Fiktive Daten!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9305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8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6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6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8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8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8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8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6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6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8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6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SubItemMarker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Chapter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2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2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Chapter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SubItemMarker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Chapter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2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2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Chapter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SubItemMarker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Chapter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2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2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Chapte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ootno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zAqvFO90yntbqyqaMGa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YLtkRZzUCVuozJEeyA8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5QauvobdEiM5owiMX0Zm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ootno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5QauvobdEiM5owiMX0Zm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egend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hapte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Text"/>
</p:tagLst>
</file>

<file path=ppt/theme/theme1.xml><?xml version="1.0" encoding="utf-8"?>
<a:theme xmlns:a="http://schemas.openxmlformats.org/drawingml/2006/main" name="Folienmaster  Manager-Wiki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QuickSlide Entwurfsvorlage Executive</Template>
  <TotalTime>0</TotalTime>
  <Words>1390</Words>
  <Application>Microsoft Office PowerPoint</Application>
  <PresentationFormat>Bildschirmpräsentation (4:3)</PresentationFormat>
  <Paragraphs>373</Paragraphs>
  <Slides>29</Slides>
  <Notes>13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29</vt:i4>
      </vt:variant>
    </vt:vector>
  </HeadingPairs>
  <TitlesOfParts>
    <vt:vector size="30" baseType="lpstr">
      <vt:lpstr>Folienmaster  Manager-Wiki</vt:lpstr>
      <vt:lpstr>Makro-Umweltanalyse mit Szenarien </vt:lpstr>
      <vt:lpstr>Agenda</vt:lpstr>
      <vt:lpstr>Agenda</vt:lpstr>
      <vt:lpstr>Prognose im Basis-Szenario: Indien wird ein attraktiver Forschungsstandort für westliche Pharma-Unternehmen bleiben</vt:lpstr>
      <vt:lpstr>Agenda</vt:lpstr>
      <vt:lpstr>Hauptaussage</vt:lpstr>
      <vt:lpstr>Hauptaussage</vt:lpstr>
      <vt:lpstr>Indien mit hohem BIP-Wachstum, geprägt durch den Dienstleistungssektor</vt:lpstr>
      <vt:lpstr>Makroökonomische Stabilität seit … förderte ausländische Direktinvestitionen und Exportwachstum</vt:lpstr>
      <vt:lpstr>Makroökonomische Stabilität seit … förderte ausländische Direktinvestitionen und Exportwachstum</vt:lpstr>
      <vt:lpstr>Trotz hoher Verschuldung steigende Ausgaben für Bildung</vt:lpstr>
      <vt:lpstr>Trotz hoher Verschuldung steigende Ausgaben für Bildung</vt:lpstr>
      <vt:lpstr>Hauptaussage</vt:lpstr>
      <vt:lpstr>Hauptaussage</vt:lpstr>
      <vt:lpstr>Hauptaussage</vt:lpstr>
      <vt:lpstr>Agenda</vt:lpstr>
      <vt:lpstr>Zur Bewertung der Schlüsselfaktoren in Indien wurden drei Szenarien erstellt</vt:lpstr>
      <vt:lpstr>Den Szenarien liegt ein Modell zugrunde, das die wesentlichen Faktoren miteinander verknüpft (1/2)</vt:lpstr>
      <vt:lpstr>Den Szenarien liegt ein Modell zugrunde, das die wesentlichen Faktoren miteinander verknüpft (2/2)</vt:lpstr>
      <vt:lpstr>Agenda</vt:lpstr>
      <vt:lpstr>Business as usual – Die Entwicklung der letzten Jahre wird sich fortsetzen</vt:lpstr>
      <vt:lpstr>Indien wird ein attraktiver Forschungsstandort für westliche Pharma-Unternehmen bleiben</vt:lpstr>
      <vt:lpstr>Agenda</vt:lpstr>
      <vt:lpstr>Erhöhtes Reformtempo – Bei den anstehenden Wahlen verschiebt sich das Kräfteverhältnis stark zur reformorientierten Partei</vt:lpstr>
      <vt:lpstr>Indien wird ein noch attraktiverer Forschungsstandort für westliche Pharma-Unternehmen werden</vt:lpstr>
      <vt:lpstr>Agenda</vt:lpstr>
      <vt:lpstr>Verschärfung des Kaschmir-Konflikts</vt:lpstr>
      <vt:lpstr>Ausgelöst durch die Verschärfung des Kaschmir-Konflikts wird Indien stark an Attraktivität als Forschungsstandort verlieren</vt:lpstr>
      <vt:lpstr>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Makro-Umweltanalyse mit Szenarien</dc:title>
  <dc:creator>Janna Smidt</dc:creator>
  <cp:lastModifiedBy>Janna Smidt</cp:lastModifiedBy>
  <cp:revision>31</cp:revision>
  <dcterms:created xsi:type="dcterms:W3CDTF">2011-08-16T08:58:00Z</dcterms:created>
  <dcterms:modified xsi:type="dcterms:W3CDTF">2011-08-29T08:37:50Z</dcterms:modified>
</cp:coreProperties>
</file>